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sldIdLst>
    <p:sldId id="787" r:id="rId3"/>
    <p:sldId id="141170221" r:id="rId4"/>
    <p:sldId id="141170213" r:id="rId5"/>
    <p:sldId id="141170214" r:id="rId6"/>
    <p:sldId id="306" r:id="rId7"/>
    <p:sldId id="141170222" r:id="rId8"/>
    <p:sldId id="366" r:id="rId9"/>
    <p:sldId id="264" r:id="rId10"/>
    <p:sldId id="292" r:id="rId11"/>
    <p:sldId id="141170215" r:id="rId12"/>
    <p:sldId id="141170223" r:id="rId13"/>
    <p:sldId id="141170218" r:id="rId14"/>
    <p:sldId id="261" r:id="rId15"/>
    <p:sldId id="267" r:id="rId16"/>
    <p:sldId id="14116983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llivan, Stephen [USA]" userId="216bf0d3-a36f-4b82-a22a-fc284ac9e5a2" providerId="ADAL" clId="{2B99727C-12FA-4C36-8455-47C1AA1F7DB6}"/>
    <pc:docChg chg="modSld">
      <pc:chgData name="Sullivan, Stephen [USA]" userId="216bf0d3-a36f-4b82-a22a-fc284ac9e5a2" providerId="ADAL" clId="{2B99727C-12FA-4C36-8455-47C1AA1F7DB6}" dt="2025-05-20T18:23:58.879" v="28" actId="20577"/>
      <pc:docMkLst>
        <pc:docMk/>
      </pc:docMkLst>
      <pc:sldChg chg="modSp mod">
        <pc:chgData name="Sullivan, Stephen [USA]" userId="216bf0d3-a36f-4b82-a22a-fc284ac9e5a2" providerId="ADAL" clId="{2B99727C-12FA-4C36-8455-47C1AA1F7DB6}" dt="2025-05-20T18:23:58.879" v="28" actId="20577"/>
        <pc:sldMkLst>
          <pc:docMk/>
          <pc:sldMk cId="1964526575" sldId="141170221"/>
        </pc:sldMkLst>
        <pc:spChg chg="mod">
          <ac:chgData name="Sullivan, Stephen [USA]" userId="216bf0d3-a36f-4b82-a22a-fc284ac9e5a2" providerId="ADAL" clId="{2B99727C-12FA-4C36-8455-47C1AA1F7DB6}" dt="2025-05-20T18:23:58.879" v="28" actId="20577"/>
          <ac:spMkLst>
            <pc:docMk/>
            <pc:sldMk cId="1964526575" sldId="141170221"/>
            <ac:spMk id="3" creationId="{8680EB75-F165-B25C-D6BB-C026177C3CB2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tx>
        <c:rich>
          <a:bodyPr/>
          <a:lstStyle/>
          <a:p>
            <a:r>
              <a:rPr lang="en-US"/>
              <a:t>ROI Categories of Open Standards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Impact</c:v>
                </c:pt>
              </c:strCache>
            </c:strRef>
          </c:tx>
          <c:invertIfNegative val="1"/>
          <c:cat>
            <c:strRef>
              <c:f>Sheet1!$A$2:$A$4</c:f>
              <c:strCache>
                <c:ptCount val="3"/>
                <c:pt idx="0">
                  <c:v>Direct ROI</c:v>
                </c:pt>
                <c:pt idx="1">
                  <c:v>Indirect ROI</c:v>
                </c:pt>
                <c:pt idx="2">
                  <c:v>Security ROI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3.5</c:v>
                </c:pt>
                <c:pt idx="1">
                  <c:v>4.2</c:v>
                </c:pt>
                <c:pt idx="2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3E-4C3B-BDCB-322DDA73B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C5833-9CA6-450D-8227-9CA15C8BDEFA}" type="datetimeFigureOut">
              <a:rPr lang="en-US" smtClean="0"/>
              <a:t>5/20/2025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12B53-512C-472F-AEF7-D7CDDC459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17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427" name="Google Shape;42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7370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This chart illustrates different categories of ROI — direct cost savings, innovation gains, and national security outcomes.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Final reminder: leadership in open standards is essential for digital sovereignty and economic competitiveness.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Beth Smalley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B142C-724F-413C-BCBC-5487AF9919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46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D480-60C9-4D9F-81CC-2C97F3B27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49FA0-59A7-4B1E-BDA0-DA2DDEDD0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64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DC312-0849-4D15-AE06-0F7C4E28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EDF6C-5BE7-494E-A778-41BB1A4DC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8DD0-C461-4A78-A81C-ADC6ABDB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934A8-6836-4687-983E-DCFA9447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F6A98-4982-4121-8D80-A56647B0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49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3B4625-BD03-4497-A55B-7FFFA2ED85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5D439-B1EA-4B65-BB23-53CA8BEB7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DFE51-C641-42EE-995B-4D747B10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64B6F-BCA0-4746-8B3B-934F7C93B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CA2DE-82E5-4ACF-A01A-A4888E4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9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 baseline="0">
                <a:solidFill>
                  <a:srgbClr val="0042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DD364-13F5-4F1F-B58D-A48376FB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11079192" cy="4777956"/>
          </a:xfrm>
        </p:spPr>
        <p:txBody>
          <a:bodyPr/>
          <a:lstStyle>
            <a:lvl1pPr>
              <a:defRPr sz="2400">
                <a:solidFill>
                  <a:srgbClr val="334052"/>
                </a:solidFill>
              </a:defRPr>
            </a:lvl1pPr>
            <a:lvl2pPr>
              <a:defRPr sz="2000">
                <a:solidFill>
                  <a:srgbClr val="334052"/>
                </a:solidFill>
              </a:defRPr>
            </a:lvl2pPr>
            <a:lvl3pPr>
              <a:defRPr sz="1800">
                <a:solidFill>
                  <a:srgbClr val="334052"/>
                </a:solidFill>
              </a:defRPr>
            </a:lvl3pPr>
            <a:lvl4pPr>
              <a:defRPr sz="1600">
                <a:solidFill>
                  <a:srgbClr val="334052"/>
                </a:solidFill>
              </a:defRPr>
            </a:lvl4pPr>
            <a:lvl5pPr>
              <a:defRPr sz="1600">
                <a:solidFill>
                  <a:srgbClr val="33405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5D95E17-6E53-47C4-A1F3-99941F15D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867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 baseline="0">
                <a:solidFill>
                  <a:srgbClr val="0042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DD364-13F5-4F1F-B58D-A48376FB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11079192" cy="4777956"/>
          </a:xfrm>
        </p:spPr>
        <p:txBody>
          <a:bodyPr/>
          <a:lstStyle>
            <a:lvl1pPr>
              <a:defRPr sz="2400">
                <a:solidFill>
                  <a:srgbClr val="334052"/>
                </a:solidFill>
              </a:defRPr>
            </a:lvl1pPr>
            <a:lvl2pPr>
              <a:defRPr sz="2000">
                <a:solidFill>
                  <a:srgbClr val="334052"/>
                </a:solidFill>
              </a:defRPr>
            </a:lvl2pPr>
            <a:lvl3pPr>
              <a:defRPr sz="1800">
                <a:solidFill>
                  <a:srgbClr val="334052"/>
                </a:solidFill>
              </a:defRPr>
            </a:lvl3pPr>
            <a:lvl4pPr>
              <a:defRPr sz="1600">
                <a:solidFill>
                  <a:srgbClr val="334052"/>
                </a:solidFill>
              </a:defRPr>
            </a:lvl4pPr>
            <a:lvl5pPr>
              <a:defRPr sz="1600">
                <a:solidFill>
                  <a:srgbClr val="33405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5D95E17-6E53-47C4-A1F3-99941F15D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13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 baseline="0">
                <a:solidFill>
                  <a:srgbClr val="0042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DD364-13F5-4F1F-B58D-A48376FB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11079192" cy="4777956"/>
          </a:xfrm>
        </p:spPr>
        <p:txBody>
          <a:bodyPr/>
          <a:lstStyle>
            <a:lvl1pPr>
              <a:defRPr sz="2400">
                <a:solidFill>
                  <a:srgbClr val="334052"/>
                </a:solidFill>
              </a:defRPr>
            </a:lvl1pPr>
            <a:lvl2pPr>
              <a:defRPr sz="2000">
                <a:solidFill>
                  <a:srgbClr val="334052"/>
                </a:solidFill>
              </a:defRPr>
            </a:lvl2pPr>
            <a:lvl3pPr>
              <a:defRPr sz="1800">
                <a:solidFill>
                  <a:srgbClr val="334052"/>
                </a:solidFill>
              </a:defRPr>
            </a:lvl3pPr>
            <a:lvl4pPr>
              <a:defRPr sz="1600">
                <a:solidFill>
                  <a:srgbClr val="334052"/>
                </a:solidFill>
              </a:defRPr>
            </a:lvl4pPr>
            <a:lvl5pPr>
              <a:defRPr sz="1600">
                <a:solidFill>
                  <a:srgbClr val="33405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5D95E17-6E53-47C4-A1F3-99941F15D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701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D480-60C9-4D9F-81CC-2C97F3B27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49FA0-59A7-4B1E-BDA0-DA2DDEDD0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1323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84CD2-1625-4236-94A7-4D8AFBC0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72" y="279119"/>
            <a:ext cx="10968527" cy="8654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72B75-DF6F-48A6-B06B-4BDA9FAB8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273" y="1375873"/>
            <a:ext cx="10968527" cy="4317953"/>
          </a:xfrm>
        </p:spPr>
        <p:txBody>
          <a:bodyPr/>
          <a:lstStyle>
            <a:lvl2pPr marL="803275" indent="-346075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843B9-7751-4F38-A776-11FF78A4F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C7C77-93C3-4922-9A2A-04AF768D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2279-F676-45DB-95B5-E5B3E5D3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43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359AF8-9835-9B43-9492-877DA16C0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5195B6-FFCA-4563-B704-80ED70DFB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F8B9D-1DDB-48C8-A70B-7A241E2B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C441-656A-4F39-9230-31CB877AF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7FC0C-A468-4D87-AF65-2750B49F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987CC-161F-4A4C-825E-DFC222C1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23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03E8-1FCD-4F02-92FD-5107BE2D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AC093-5FF7-4C76-B17D-1BEE5AF88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426DF-74E4-4A13-82A5-ACDCAAF0A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6EE40-E1D8-48B8-92C8-337CAA74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F58FA-F26A-45E4-9E30-BBB91E11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4EFC3-1AEB-4C47-8E2C-B6A6DE59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23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4408-C85A-4C24-8CBD-E5BD99E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0562E-E1D9-4D5D-B1B9-D48CE830B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34791-C3E8-4BC8-BA3E-B33FD7244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8FCF5-23F5-4FB3-B68F-352F14C26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D5093B-550D-49C0-B687-D81A9FCF9B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985D41-4D8A-4E56-83A0-052EEBFD5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0C2507-68C6-4E8E-B429-3BC8122E9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27A39-7E53-4C3F-A958-14A9CC7F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05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84CD2-1625-4236-94A7-4D8AFBC0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72" y="279119"/>
            <a:ext cx="10968527" cy="8654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72B75-DF6F-48A6-B06B-4BDA9FAB8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273" y="1375873"/>
            <a:ext cx="10968527" cy="4317953"/>
          </a:xfrm>
        </p:spPr>
        <p:txBody>
          <a:bodyPr/>
          <a:lstStyle>
            <a:lvl2pPr marL="803275" indent="-346075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843B9-7751-4F38-A776-11FF78A4F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C7C77-93C3-4922-9A2A-04AF768D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2279-F676-45DB-95B5-E5B3E5D3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8914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C874-74A6-432E-B193-3AD1259B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FAAA9-96CA-48A0-8D5D-CFF8205E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BA985-1E1E-4122-904B-ED23D3086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02ACC-939B-4CA1-B804-E24BEC3D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540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DFA6AC-616E-41B5-BF79-2DED4806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95FDB-90ED-4F13-AC8C-3F70968A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B7EC2-DF54-4FF2-AD89-A6CBC770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23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91E0-B2EC-4C8E-BEF8-C3057DDB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64C4A-5FF7-4D3F-9E8D-A7B4ECC50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B979B-1E57-4F9C-9295-66EDEC254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D3352-A9A5-4650-8C4C-340DAC6E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2D2E-D449-45B0-8E1E-F535F498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1204A-8522-4E25-9AF3-68D71FB8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03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E207-4B7B-4D40-854F-E228A569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D6E5A8-8848-4163-B43B-F45AA228E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32C76-2C9B-4BB7-8DF3-FE35E5AA2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70EB0-2FCD-4832-8F08-917C5586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E6A24-38AD-4C3B-9FE8-98D68F85C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48254-C68B-406F-89AE-38B6256D3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332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DC312-0849-4D15-AE06-0F7C4E28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EDF6C-5BE7-494E-A778-41BB1A4DC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8DD0-C461-4A78-A81C-ADC6ABDB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934A8-6836-4687-983E-DCFA9447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F6A98-4982-4121-8D80-A56647B0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8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3B4625-BD03-4497-A55B-7FFFA2ED85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5D439-B1EA-4B65-BB23-53CA8BEB7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DFE51-C641-42EE-995B-4D747B10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64B6F-BCA0-4746-8B3B-934F7C93B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CA2DE-82E5-4ACF-A01A-A4888E4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56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359AF8-9835-9B43-9492-877DA16C0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5195B6-FFCA-4563-B704-80ED70DFB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F8B9D-1DDB-48C8-A70B-7A241E2B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C441-656A-4F39-9230-31CB877AF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7FC0C-A468-4D87-AF65-2750B49F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987CC-161F-4A4C-825E-DFC222C1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4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03E8-1FCD-4F02-92FD-5107BE2D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AC093-5FF7-4C76-B17D-1BEE5AF88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426DF-74E4-4A13-82A5-ACDCAAF0A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6EE40-E1D8-48B8-92C8-337CAA74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F58FA-F26A-45E4-9E30-BBB91E11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4EFC3-1AEB-4C47-8E2C-B6A6DE59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5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4408-C85A-4C24-8CBD-E5BD99E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0562E-E1D9-4D5D-B1B9-D48CE830B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34791-C3E8-4BC8-BA3E-B33FD7244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8FCF5-23F5-4FB3-B68F-352F14C26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D5093B-550D-49C0-B687-D81A9FCF9B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985D41-4D8A-4E56-83A0-052EEBFD5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0C2507-68C6-4E8E-B429-3BC8122E9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27A39-7E53-4C3F-A958-14A9CC7F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72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C874-74A6-432E-B193-3AD1259B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FAAA9-96CA-48A0-8D5D-CFF8205E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BA985-1E1E-4122-904B-ED23D3086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02ACC-939B-4CA1-B804-E24BEC3D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40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DFA6AC-616E-41B5-BF79-2DED4806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95FDB-90ED-4F13-AC8C-3F70968A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B7EC2-DF54-4FF2-AD89-A6CBC770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48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91E0-B2EC-4C8E-BEF8-C3057DDB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64C4A-5FF7-4D3F-9E8D-A7B4ECC50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B979B-1E57-4F9C-9295-66EDEC254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D3352-A9A5-4650-8C4C-340DAC6E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2D2E-D449-45B0-8E1E-F535F498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1204A-8522-4E25-9AF3-68D71FB8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E207-4B7B-4D40-854F-E228A569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D6E5A8-8848-4163-B43B-F45AA228E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32C76-2C9B-4BB7-8DF3-FE35E5AA2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70EB0-2FCD-4832-8F08-917C5586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E6A24-38AD-4C3B-9FE8-98D68F85C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48254-C68B-406F-89AE-38B6256D3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88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DFD0C754-139F-DE46-A43B-E6EDC791D73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8DC746-C23A-4D32-9873-D2A867F6B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EDEEB-F11F-4184-B856-044A93953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72609-7A29-4751-95FE-8CF7B6D409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40919-A5F9-4E70-899D-5EB4E5398D1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CF0AE-1421-479C-ABF3-A708B1E0B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1E275-1663-452B-A43B-488ED7EB7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D5DBC3-5EAD-48DF-93D4-338F8CC0FBA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1529" y="6002337"/>
            <a:ext cx="884632" cy="68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1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4" r:id="rId12"/>
    <p:sldLayoutId id="2147483685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Calibri" panose="020F0502020204030204" pitchFamily="34" charset="0"/>
        <a:buChar char="―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75000"/>
            <a:lumOff val="25000"/>
          </a:schemeClr>
        </a:buClr>
        <a:buFont typeface="Calibri" panose="020F0502020204030204" pitchFamily="34" charset="0"/>
        <a:buChar char="―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FD0C754-139F-DE46-A43B-E6EDC791D73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8DC746-C23A-4D32-9873-D2A867F6B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EDEEB-F11F-4184-B856-044A93953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72609-7A29-4751-95FE-8CF7B6D409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40919-A5F9-4E70-899D-5EB4E5398D11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CF0AE-1421-479C-ABF3-A708B1E0B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1E275-1663-452B-A43B-488ED7EB7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D5DBC3-5EAD-48DF-93D4-338F8CC0FBA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1529" y="6002337"/>
            <a:ext cx="884632" cy="68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Calibri" panose="020F0502020204030204" pitchFamily="34" charset="0"/>
        <a:buChar char="―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75000"/>
            <a:lumOff val="25000"/>
          </a:schemeClr>
        </a:buClr>
        <a:buFont typeface="Calibri" panose="020F0502020204030204" pitchFamily="34" charset="0"/>
        <a:buChar char="―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hyperlink" Target="https://github.com/NIEM/NIEM.github.io" TargetMode="External"/><Relationship Id="rId18" Type="http://schemas.openxmlformats.org/officeDocument/2006/relationships/image" Target="../media/image52.png"/><Relationship Id="rId3" Type="http://schemas.openxmlformats.org/officeDocument/2006/relationships/hyperlink" Target="https://oasis-open.org/" TargetMode="External"/><Relationship Id="rId21" Type="http://schemas.openxmlformats.org/officeDocument/2006/relationships/image" Target="../media/image55.png"/><Relationship Id="rId7" Type="http://schemas.openxmlformats.org/officeDocument/2006/relationships/image" Target="../media/image50.png"/><Relationship Id="rId12" Type="http://schemas.openxmlformats.org/officeDocument/2006/relationships/hyperlink" Target="https://lists.oasis-open-projects.org/g/niemopen-nmotsc" TargetMode="External"/><Relationship Id="rId17" Type="http://schemas.openxmlformats.org/officeDocument/2006/relationships/hyperlink" Target="https://github.com/niemopen/nmo-admin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github.com/niemopen/nbac-admin" TargetMode="External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jpeg"/><Relationship Id="rId11" Type="http://schemas.openxmlformats.org/officeDocument/2006/relationships/hyperlink" Target="https://lists.oasis-open-projects.org/g/niemopen-nbactsc" TargetMode="External"/><Relationship Id="rId5" Type="http://schemas.openxmlformats.org/officeDocument/2006/relationships/hyperlink" Target="https://www.niem.gov/" TargetMode="External"/><Relationship Id="rId15" Type="http://schemas.openxmlformats.org/officeDocument/2006/relationships/hyperlink" Target="https://github.com/niemopen/ntac-admin" TargetMode="External"/><Relationship Id="rId23" Type="http://schemas.openxmlformats.org/officeDocument/2006/relationships/hyperlink" Target="https://github.com/niemopen/niem-model" TargetMode="External"/><Relationship Id="rId10" Type="http://schemas.openxmlformats.org/officeDocument/2006/relationships/hyperlink" Target="https://lists.oasis-open-projects.org/g/niemopen-ntactsc" TargetMode="External"/><Relationship Id="rId19" Type="http://schemas.openxmlformats.org/officeDocument/2006/relationships/image" Target="../media/image53.png"/><Relationship Id="rId4" Type="http://schemas.openxmlformats.org/officeDocument/2006/relationships/hyperlink" Target="http://niemopen.org/" TargetMode="External"/><Relationship Id="rId9" Type="http://schemas.openxmlformats.org/officeDocument/2006/relationships/hyperlink" Target="https://lists.oasis-open-projects.org/g/niemopen" TargetMode="External"/><Relationship Id="rId14" Type="http://schemas.openxmlformats.org/officeDocument/2006/relationships/hyperlink" Target="https://github.com/niemopen" TargetMode="External"/><Relationship Id="rId22" Type="http://schemas.openxmlformats.org/officeDocument/2006/relationships/image" Target="../media/image5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jp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jp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9.jpg"/><Relationship Id="rId16" Type="http://schemas.openxmlformats.org/officeDocument/2006/relationships/image" Target="../media/image23.jp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24" Type="http://schemas.openxmlformats.org/officeDocument/2006/relationships/image" Target="../media/image31.png"/><Relationship Id="rId5" Type="http://schemas.openxmlformats.org/officeDocument/2006/relationships/image" Target="../media/image12.jp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jpg"/><Relationship Id="rId19" Type="http://schemas.openxmlformats.org/officeDocument/2006/relationships/image" Target="../media/image26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1.jpg"/><Relationship Id="rId22" Type="http://schemas.openxmlformats.org/officeDocument/2006/relationships/image" Target="../media/image29.png"/><Relationship Id="rId27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17E6E-5AE5-48C9-8318-9710A185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3343" y="1214438"/>
            <a:ext cx="7787811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Introduction to the “new” NIEM Open Project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33D17-749D-4AE6-9B11-CE1251F01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1568" y="3587573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22 May 2025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Katherine Escobar</a:t>
            </a:r>
          </a:p>
          <a:p>
            <a:pPr algn="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Chair, NIEMOpen</a:t>
            </a:r>
          </a:p>
          <a:p>
            <a:pPr algn="r"/>
            <a:endParaRPr lang="en-US" dirty="0"/>
          </a:p>
        </p:txBody>
      </p:sp>
      <p:pic>
        <p:nvPicPr>
          <p:cNvPr id="1026" name="Picture 2" descr="NIEM Model v6.0 Project Specification 01 approved by the ...">
            <a:extLst>
              <a:ext uri="{FF2B5EF4-FFF2-40B4-BE49-F238E27FC236}">
                <a16:creationId xmlns:a16="http://schemas.microsoft.com/office/drawing/2014/main" id="{6F059439-B360-2A93-52B2-59DF0040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18" y="1286749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275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5302-93B3-189D-1BD6-6FC885468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275"/>
            <a:ext cx="10972800" cy="811358"/>
          </a:xfrm>
        </p:spPr>
        <p:txBody>
          <a:bodyPr anchor="t">
            <a:normAutofit/>
          </a:bodyPr>
          <a:lstStyle/>
          <a:p>
            <a:r>
              <a:rPr lang="en-US" dirty="0"/>
              <a:t>Leaning forward into the future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6D98E-1B86-2B40-9569-20ECCEF65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20" y="1488473"/>
            <a:ext cx="5384800" cy="362708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Official Standard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Architecture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Model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Design Rules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Tools &amp; APIs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Training/Learning Management System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Embracing New Technologies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Knowledge Graphs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Ontologies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Support for Other Standards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Outreach to Industry and International Partners</a:t>
            </a: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D822E-74B1-6302-4F0F-97B71367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8473"/>
            <a:ext cx="5360030" cy="3627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20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17E6E-5AE5-48C9-8318-9710A1851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NIEMOpen Future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33D17-749D-4AE6-9B11-CE1251F01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22 May 2025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Katherine Escobar</a:t>
            </a:r>
          </a:p>
          <a:p>
            <a:pPr algn="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Chair, NIEMOpen</a:t>
            </a:r>
          </a:p>
        </p:txBody>
      </p:sp>
    </p:spTree>
    <p:extLst>
      <p:ext uri="{BB962C8B-B14F-4D97-AF65-F5344CB8AC3E}">
        <p14:creationId xmlns:p14="http://schemas.microsoft.com/office/powerpoint/2010/main" val="164361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5302-93B3-189D-1BD6-6FC88546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NIEMOPEN Future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6D98E-1B86-2B40-9569-20ECCEF65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840" y="1656080"/>
            <a:ext cx="6644640" cy="441960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Recognized Standard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Flexible &amp; Adaptable Architecture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Robust AI Support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Host for Emerging Technologies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World Class Accredited Training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Cutting Edge Tools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International Footprint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Industry and Government Choice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Expanding Community of Interest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Sustainable Infrastructure &amp; Growth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CF4C2-6ADD-6AB7-7FBC-A9D53107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040" y="1710518"/>
            <a:ext cx="5241290" cy="3491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ED9635-7FC1-A86D-B3A2-ADA9ACC3B748}"/>
              </a:ext>
            </a:extLst>
          </p:cNvPr>
          <p:cNvSpPr txBox="1"/>
          <p:nvPr/>
        </p:nvSpPr>
        <p:spPr>
          <a:xfrm>
            <a:off x="497840" y="1088428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Why Choose NIEMOpen</a:t>
            </a:r>
          </a:p>
        </p:txBody>
      </p:sp>
    </p:spTree>
    <p:extLst>
      <p:ext uri="{BB962C8B-B14F-4D97-AF65-F5344CB8AC3E}">
        <p14:creationId xmlns:p14="http://schemas.microsoft.com/office/powerpoint/2010/main" val="543068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ROI of Open Standard Investment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Direct Returns: Increased interoperability, reduced costs, vendor diversity.</a:t>
            </a:r>
          </a:p>
          <a:p>
            <a:r>
              <a:rPr dirty="0"/>
              <a:t>Indirect Returns: Spurs innovation, enhances security, accelerates compliance.</a:t>
            </a:r>
          </a:p>
          <a:p>
            <a:r>
              <a:rPr dirty="0"/>
              <a:t>Example: NIST &amp; FIPS investment led to globally adopted cryptographic standards.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2400540" y="3723348"/>
          <a:ext cx="6951279" cy="1935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37075"/>
            <a:ext cx="6878320" cy="2569726"/>
          </a:xfrm>
        </p:spPr>
        <p:txBody>
          <a:bodyPr>
            <a:normAutofit fontScale="92500" lnSpcReduction="20000"/>
          </a:bodyPr>
          <a:lstStyle/>
          <a:p>
            <a:endParaRPr dirty="0"/>
          </a:p>
          <a:p>
            <a:r>
              <a:rPr dirty="0"/>
              <a:t>Investing in </a:t>
            </a:r>
            <a:r>
              <a:rPr lang="en-US" dirty="0"/>
              <a:t>NIEMOpen</a:t>
            </a:r>
            <a:r>
              <a:rPr dirty="0"/>
              <a:t> isn’t a cost — it’s a strategic advantage.</a:t>
            </a:r>
          </a:p>
          <a:p>
            <a:r>
              <a:rPr dirty="0"/>
              <a:t>Now is the time for </a:t>
            </a:r>
            <a:r>
              <a:rPr lang="en-US" dirty="0"/>
              <a:t>Federal, State, Local and Industry</a:t>
            </a:r>
            <a:r>
              <a:rPr dirty="0"/>
              <a:t> leadership.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</a:t>
            </a:r>
            <a:r>
              <a:rPr dirty="0"/>
              <a:t>et’s shape the future, not just comply with it.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4288C-61D4-2F8D-C5D0-81811EFEF9D4}"/>
              </a:ext>
            </a:extLst>
          </p:cNvPr>
          <p:cNvSpPr txBox="1"/>
          <p:nvPr/>
        </p:nvSpPr>
        <p:spPr>
          <a:xfrm>
            <a:off x="1473200" y="4255601"/>
            <a:ext cx="4775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Sponsor NIEMOpen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5EDC8-58DD-E240-ABB1-23AF85C05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620" y="3505200"/>
            <a:ext cx="3048000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CF59-6FBA-4743-9792-6E3996E9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Resources/CONTACT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FE1D4-2B31-47D8-8A73-A15BE6934E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393" y="1553894"/>
            <a:ext cx="2747269" cy="289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hlinkClick r:id="rId3"/>
              </a:rPr>
              <a:t>oasis-open.org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55562" indent="0">
              <a:buNone/>
            </a:pPr>
            <a:r>
              <a:rPr lang="nl-NL" dirty="0">
                <a:hlinkClick r:id="rId4"/>
              </a:rPr>
              <a:t>niempen.org</a:t>
            </a:r>
            <a:endParaRPr lang="nl-NL" dirty="0"/>
          </a:p>
          <a:p>
            <a:pPr marL="55562" indent="0">
              <a:buNone/>
            </a:pPr>
            <a:r>
              <a:rPr lang="nl-NL" dirty="0">
                <a:hlinkClick r:id="rId5"/>
              </a:rPr>
              <a:t>niem.gov/</a:t>
            </a:r>
            <a:endParaRPr lang="en-US" dirty="0">
              <a:solidFill>
                <a:srgbClr val="201F1E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0CC741C-893A-45DC-BA21-F128F05FB9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37" y="951914"/>
            <a:ext cx="2887980" cy="60198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92F9513-8C3B-4F4E-9B2B-84B6D9BA2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2" y="2362915"/>
            <a:ext cx="2462714" cy="732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E9442F-87CF-498F-8445-FC69E1FF62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9404" y="1131056"/>
            <a:ext cx="1557915" cy="904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BE61E2-4C23-BA58-79A7-F069C33741CF}"/>
              </a:ext>
            </a:extLst>
          </p:cNvPr>
          <p:cNvSpPr txBox="1"/>
          <p:nvPr/>
        </p:nvSpPr>
        <p:spPr>
          <a:xfrm>
            <a:off x="6096000" y="2932700"/>
            <a:ext cx="57912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Groups &amp; Mailing Lists</a:t>
            </a:r>
          </a:p>
          <a:p>
            <a:pPr marL="339725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NIEMOpen: </a:t>
            </a:r>
            <a:r>
              <a:rPr lang="en-US" dirty="0">
                <a:solidFill>
                  <a:srgbClr val="201F1E"/>
                </a:solidFill>
                <a:latin typeface="Tw Cen MT" panose="020B0602020104020603" pitchFamily="34" charset="0"/>
              </a:rPr>
              <a:t>	</a:t>
            </a:r>
            <a:r>
              <a:rPr lang="nl-NL" dirty="0">
                <a:solidFill>
                  <a:srgbClr val="201F1E"/>
                </a:solidFill>
                <a:latin typeface="Tw Cen MT" panose="020B0602020104020603" pitchFamily="34" charset="0"/>
                <a:hlinkClick r:id="rId9"/>
              </a:rPr>
              <a:t>lists.oasis-open-projects.org/g/niemopen</a:t>
            </a:r>
            <a:endParaRPr lang="en-US" dirty="0">
              <a:solidFill>
                <a:srgbClr val="201F1E"/>
              </a:solidFill>
              <a:latin typeface="Tw Cen MT" panose="020B0602020104020603" pitchFamily="34" charset="0"/>
            </a:endParaRPr>
          </a:p>
          <a:p>
            <a:pPr marL="339725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NTAC TSC: 	</a:t>
            </a:r>
            <a:r>
              <a:rPr lang="en-US" dirty="0">
                <a:solidFill>
                  <a:srgbClr val="201F1E"/>
                </a:solidFill>
                <a:latin typeface="Tw Cen MT" panose="020B0602020104020603" pitchFamily="34" charset="0"/>
                <a:hlinkClick r:id="rId10"/>
              </a:rPr>
              <a:t>.../</a:t>
            </a:r>
            <a:r>
              <a:rPr lang="en-US" dirty="0" err="1">
                <a:solidFill>
                  <a:srgbClr val="201F1E"/>
                </a:solidFill>
                <a:latin typeface="Tw Cen MT" panose="020B0602020104020603" pitchFamily="34" charset="0"/>
                <a:hlinkClick r:id="rId10"/>
              </a:rPr>
              <a:t>niemopen-ntactsc</a:t>
            </a:r>
            <a:endParaRPr lang="en-US" dirty="0">
              <a:solidFill>
                <a:srgbClr val="201F1E"/>
              </a:solidFill>
              <a:latin typeface="Tw Cen MT" panose="020B0602020104020603" pitchFamily="34" charset="0"/>
            </a:endParaRPr>
          </a:p>
          <a:p>
            <a:pPr marL="339725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NBAC TSC: 	</a:t>
            </a:r>
            <a:r>
              <a:rPr lang="en-US" dirty="0">
                <a:solidFill>
                  <a:srgbClr val="201F1E"/>
                </a:solidFill>
                <a:latin typeface="Tw Cen MT" panose="020B0602020104020603" pitchFamily="34" charset="0"/>
                <a:hlinkClick r:id="rId11"/>
              </a:rPr>
              <a:t>.../</a:t>
            </a:r>
            <a:r>
              <a:rPr lang="en-US" dirty="0" err="1">
                <a:solidFill>
                  <a:srgbClr val="201F1E"/>
                </a:solidFill>
                <a:latin typeface="Tw Cen MT" panose="020B0602020104020603" pitchFamily="34" charset="0"/>
                <a:hlinkClick r:id="rId11"/>
              </a:rPr>
              <a:t>niemopen-nbactsc</a:t>
            </a:r>
            <a:endParaRPr lang="en-US" dirty="0">
              <a:solidFill>
                <a:srgbClr val="201F1E"/>
              </a:solidFill>
              <a:latin typeface="Tw Cen MT" panose="020B0602020104020603" pitchFamily="34" charset="0"/>
            </a:endParaRPr>
          </a:p>
          <a:p>
            <a:pPr marL="339725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NMO TSC: 	</a:t>
            </a:r>
            <a:r>
              <a:rPr lang="en-US" dirty="0">
                <a:solidFill>
                  <a:srgbClr val="201F1E"/>
                </a:solidFill>
                <a:latin typeface="Tw Cen MT" panose="020B0602020104020603" pitchFamily="34" charset="0"/>
                <a:hlinkClick r:id="rId12"/>
              </a:rPr>
              <a:t>.../</a:t>
            </a:r>
            <a:r>
              <a:rPr lang="en-US" dirty="0" err="1">
                <a:solidFill>
                  <a:srgbClr val="201F1E"/>
                </a:solidFill>
                <a:latin typeface="Tw Cen MT" panose="020B0602020104020603" pitchFamily="34" charset="0"/>
                <a:hlinkClick r:id="rId12"/>
              </a:rPr>
              <a:t>niemopen-nmotsc</a:t>
            </a:r>
            <a:endParaRPr lang="en-US" dirty="0">
              <a:solidFill>
                <a:srgbClr val="201F1E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F900B6-399F-70DE-A1F5-D19F82541697}"/>
              </a:ext>
            </a:extLst>
          </p:cNvPr>
          <p:cNvSpPr txBox="1"/>
          <p:nvPr/>
        </p:nvSpPr>
        <p:spPr>
          <a:xfrm>
            <a:off x="5724670" y="1086533"/>
            <a:ext cx="6162530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39725" lvl="1" indent="0">
              <a:buNone/>
            </a:pPr>
            <a:r>
              <a:rPr lang="nl-NL" sz="2000" dirty="0">
                <a:latin typeface="Tw Cen MT" panose="020B0602020104020603" pitchFamily="34" charset="0"/>
                <a:cs typeface="Calibri" panose="020F0502020204030204" pitchFamily="34" charset="0"/>
              </a:rPr>
              <a:t>Git Repos</a:t>
            </a:r>
          </a:p>
          <a:p>
            <a:pPr marL="796925" lvl="2"/>
            <a:r>
              <a:rPr lang="nl-NL" dirty="0">
                <a:latin typeface="Tw Cen MT"/>
                <a:cs typeface="Calibri"/>
                <a:hlinkClick r:id="rId13"/>
              </a:rPr>
              <a:t>github.com/NIEM/NIEM.github.io</a:t>
            </a:r>
            <a:r>
              <a:rPr lang="nl-NL" dirty="0">
                <a:latin typeface="Tw Cen MT"/>
                <a:cs typeface="Calibri"/>
              </a:rPr>
              <a:t> </a:t>
            </a:r>
          </a:p>
          <a:p>
            <a:pPr marL="796925" lvl="2"/>
            <a:r>
              <a:rPr lang="nl-NL" dirty="0">
                <a:latin typeface="Tw Cen MT" panose="020B0602020104020603" pitchFamily="34" charset="0"/>
                <a:cs typeface="Calibri" panose="020F0502020204030204" pitchFamily="34" charset="0"/>
              </a:rPr>
              <a:t>NIEMOpen</a:t>
            </a:r>
            <a:r>
              <a:rPr lang="nl-NL" dirty="0">
                <a:latin typeface="Tw Cen MT" panose="020B0602020104020603" pitchFamily="34" charset="0"/>
              </a:rPr>
              <a:t>: </a:t>
            </a:r>
            <a:r>
              <a:rPr lang="nl-NL" dirty="0">
                <a:latin typeface="Tw Cen MT" panose="020B0602020104020603" pitchFamily="34" charset="0"/>
                <a:hlinkClick r:id="rId14"/>
              </a:rPr>
              <a:t>github.com/niemopen</a:t>
            </a:r>
            <a:endParaRPr lang="nl-NL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  <a:p>
            <a:pPr marL="796925" lvl="2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</a:rPr>
              <a:t>NTAC TSC (admin): 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5"/>
              </a:rPr>
              <a:t>github.com/</a:t>
            </a:r>
            <a:r>
              <a:rPr lang="en-US" dirty="0" err="1">
                <a:solidFill>
                  <a:srgbClr val="201F1E"/>
                </a:solidFill>
                <a:latin typeface="Tw Cen MT"/>
                <a:hlinkClick r:id="rId15"/>
              </a:rPr>
              <a:t>niemopen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5"/>
              </a:rPr>
              <a:t>/</a:t>
            </a:r>
            <a:r>
              <a:rPr lang="en-US" dirty="0" err="1">
                <a:solidFill>
                  <a:srgbClr val="201F1E"/>
                </a:solidFill>
                <a:latin typeface="Tw Cen MT"/>
                <a:hlinkClick r:id="rId15"/>
              </a:rPr>
              <a:t>ntac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5"/>
              </a:rPr>
              <a:t>-admin</a:t>
            </a:r>
            <a:endParaRPr lang="en-US" dirty="0">
              <a:solidFill>
                <a:srgbClr val="201F1E"/>
              </a:solidFill>
              <a:latin typeface="Tw Cen MT"/>
            </a:endParaRPr>
          </a:p>
          <a:p>
            <a:pPr marL="796925" lvl="2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</a:rPr>
              <a:t>NBAC TSC (admin):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…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201F1E"/>
                </a:solidFill>
                <a:latin typeface="Tw Cen 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nbac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-admin</a:t>
            </a:r>
            <a:endParaRPr lang="en-US" dirty="0">
              <a:solidFill>
                <a:srgbClr val="201F1E"/>
              </a:solidFill>
              <a:latin typeface="Tw Cen MT"/>
            </a:endParaRPr>
          </a:p>
          <a:p>
            <a:pPr marL="796925" lvl="2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</a:rPr>
              <a:t>NMO TSC (admin):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…/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w Cen M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nmo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-admin</a:t>
            </a:r>
            <a:endParaRPr lang="en-US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Tw Cen M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EE2C3A-37EB-E76F-EF9B-402ABD0A0EF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55481" y="5009467"/>
            <a:ext cx="5466667" cy="457143"/>
          </a:xfrm>
          <a:prstGeom prst="rect">
            <a:avLst/>
          </a:prstGeom>
        </p:spPr>
      </p:pic>
      <p:pic>
        <p:nvPicPr>
          <p:cNvPr id="13" name="Graphic 12" descr="Email with solid fill">
            <a:extLst>
              <a:ext uri="{FF2B5EF4-FFF2-40B4-BE49-F238E27FC236}">
                <a16:creationId xmlns:a16="http://schemas.microsoft.com/office/drawing/2014/main" id="{EC3C8A05-4D10-09A8-C7C8-8A199589FB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31161" y="2932700"/>
            <a:ext cx="914400" cy="914400"/>
          </a:xfrm>
          <a:prstGeom prst="rect">
            <a:avLst/>
          </a:prstGeom>
        </p:spPr>
      </p:pic>
      <p:pic>
        <p:nvPicPr>
          <p:cNvPr id="15" name="Graphic 14" descr="Tornado with solid fill">
            <a:extLst>
              <a:ext uri="{FF2B5EF4-FFF2-40B4-BE49-F238E27FC236}">
                <a16:creationId xmlns:a16="http://schemas.microsoft.com/office/drawing/2014/main" id="{840327CC-3B54-757A-4C56-BD6AA670CEA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5867" y="426778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D31A49-1A96-BE6B-AC27-FFF0B7BB54B8}"/>
              </a:ext>
            </a:extLst>
          </p:cNvPr>
          <p:cNvSpPr txBox="1"/>
          <p:nvPr/>
        </p:nvSpPr>
        <p:spPr>
          <a:xfrm>
            <a:off x="1636386" y="4431059"/>
            <a:ext cx="421276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Latest Model Specification v6.0 PS02</a:t>
            </a:r>
          </a:p>
          <a:p>
            <a:r>
              <a:rPr lang="en-US" sz="1600" dirty="0">
                <a:hlinkClick r:id="rId23"/>
              </a:rPr>
              <a:t>GitHub - </a:t>
            </a:r>
            <a:r>
              <a:rPr lang="en-US" sz="1600" dirty="0" err="1">
                <a:hlinkClick r:id="rId23"/>
              </a:rPr>
              <a:t>niemopen</a:t>
            </a:r>
            <a:r>
              <a:rPr lang="en-US" sz="1600" dirty="0">
                <a:hlinkClick r:id="rId23"/>
              </a:rPr>
              <a:t>/niem-model: The NIEM reference data model</a:t>
            </a:r>
            <a:endParaRPr lang="en-US" sz="1600" dirty="0">
              <a:latin typeface="Tw Cen MT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EA09C-7664-1A40-E608-012F7BCC8CC8}"/>
              </a:ext>
            </a:extLst>
          </p:cNvPr>
          <p:cNvSpPr txBox="1"/>
          <p:nvPr/>
        </p:nvSpPr>
        <p:spPr>
          <a:xfrm>
            <a:off x="6451600" y="4734560"/>
            <a:ext cx="44805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Arial"/>
              </a:rPr>
              <a:t>On the Website, select an option for access:</a:t>
            </a:r>
          </a:p>
        </p:txBody>
      </p:sp>
    </p:spTree>
    <p:extLst>
      <p:ext uri="{BB962C8B-B14F-4D97-AF65-F5344CB8AC3E}">
        <p14:creationId xmlns:p14="http://schemas.microsoft.com/office/powerpoint/2010/main" val="105820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8275"/>
            <a:ext cx="10972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algn="ctr">
              <a:lnSpc>
                <a:spcPct val="100000"/>
              </a:lnSpc>
              <a:spcBef>
                <a:spcPts val="95"/>
              </a:spcBef>
            </a:pPr>
            <a:r>
              <a:rPr lang="en-US" spc="-10" dirty="0"/>
              <a:t>Webinar Agenda</a:t>
            </a:r>
            <a:endParaRPr spc="-1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0EB75-F165-B25C-D6BB-C026177C3CB2}"/>
              </a:ext>
            </a:extLst>
          </p:cNvPr>
          <p:cNvSpPr txBox="1"/>
          <p:nvPr/>
        </p:nvSpPr>
        <p:spPr>
          <a:xfrm>
            <a:off x="609600" y="1316186"/>
            <a:ext cx="106146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1:00 Welcome and relevance - Maria Cardiellos (Executive Director, IJIS)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14859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1:10 Introduction to the new NIEMOpen – Katherine Escobar (PGB Chair)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14859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1:20 </a:t>
            </a:r>
            <a:r>
              <a:rPr lang="en-US" dirty="0">
                <a:solidFill>
                  <a:srgbClr val="000000"/>
                </a:solidFill>
              </a:rPr>
              <a:t>NIEM 6.0 Architecture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605790" lvl="1" indent="-285750">
              <a:buFontTx/>
              <a:buChar char="—"/>
            </a:pPr>
            <a:r>
              <a:rPr lang="en-US" b="0" i="0" dirty="0">
                <a:solidFill>
                  <a:srgbClr val="000000"/>
                </a:solidFill>
                <a:effectLst/>
              </a:rPr>
              <a:t>CMF/CMF Tool ( includes demo) – Dr. Scott Renner (NTAC Co-Chair)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605790" lvl="1" indent="-285750">
              <a:buFontTx/>
              <a:buChar char="—"/>
            </a:pPr>
            <a:r>
              <a:rPr lang="en-US" b="0" i="0" dirty="0">
                <a:solidFill>
                  <a:srgbClr val="000000"/>
                </a:solidFill>
                <a:effectLst/>
              </a:rPr>
              <a:t>NIEM Toolbox and API 2.0 – Dr. Scott Renner (NTAC Co-Chair)</a:t>
            </a:r>
            <a:endParaRPr lang="en-US" sz="2000" dirty="0">
              <a:solidFill>
                <a:srgbClr val="242424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1:40 Future Architecture, role of Ontologies, and AI - Brad Bolliger (NTAC Co-Chair)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2:00 The future of NIEMOpen with OASIS – Jim Cabral (OASIS </a:t>
            </a:r>
            <a:r>
              <a:rPr lang="en-US" sz="1800" b="0" i="0">
                <a:solidFill>
                  <a:srgbClr val="000000"/>
                </a:solidFill>
                <a:effectLst/>
              </a:rPr>
              <a:t>Board Member)</a:t>
            </a:r>
            <a:endParaRPr lang="en-US" sz="2000" dirty="0">
              <a:solidFill>
                <a:srgbClr val="242424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2:10 NIEM on the ground – Tammi Blackstone, JD (Iowa Integrated Justice Coordinator), Jim Pingel (Mission Critical Partners)</a:t>
            </a:r>
            <a:endParaRPr lang="en-US" sz="2000" dirty="0">
              <a:solidFill>
                <a:srgbClr val="242424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2:20 New dimensions for NIEMOpen in ontologies – Paul Wormeli, Carolyn Staats (Director of Innovation, Sonoma County), Jodi Leveque (Assistant CEO, Sonoma County Courts)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2:30 The future, plans and resources – Katherine Escobar (PGB Chair)</a:t>
            </a:r>
            <a:endParaRPr lang="en-US" sz="2000" dirty="0">
              <a:solidFill>
                <a:srgbClr val="242424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2:35 Open Discussion/Q&amp;A (Katherine Escobar, Maria Cardiellos, NBAC and NTAC Co-chairs)</a:t>
            </a:r>
            <a:endParaRPr lang="en-US" sz="2000" dirty="0">
              <a:solidFill>
                <a:srgbClr val="242424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3:00 Close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9144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26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D20DB-99AC-74CE-FE69-67B0349C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new NIEMOpen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144A4-D416-B8D2-40C5-0108332865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208" y="1017270"/>
            <a:ext cx="11079192" cy="8337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 NIEM celebrates its 20</a:t>
            </a:r>
            <a:r>
              <a:rPr lang="en-US" baseline="30000" dirty="0"/>
              <a:t>th</a:t>
            </a:r>
            <a:r>
              <a:rPr lang="en-US" dirty="0"/>
              <a:t> anniversary its worth spending a little time reflecting on how far we’ve come: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0EB90D-E0CC-F8AD-4099-A5067489D4C4}"/>
              </a:ext>
            </a:extLst>
          </p:cNvPr>
          <p:cNvGrpSpPr/>
          <p:nvPr/>
        </p:nvGrpSpPr>
        <p:grpSpPr>
          <a:xfrm>
            <a:off x="1705754" y="1813553"/>
            <a:ext cx="8674100" cy="2775087"/>
            <a:chOff x="241300" y="952500"/>
            <a:chExt cx="8674100" cy="2775087"/>
          </a:xfrm>
        </p:grpSpPr>
        <p:sp>
          <p:nvSpPr>
            <p:cNvPr id="6" name="Pentagon 2">
              <a:extLst>
                <a:ext uri="{FF2B5EF4-FFF2-40B4-BE49-F238E27FC236}">
                  <a16:creationId xmlns:a16="http://schemas.microsoft.com/office/drawing/2014/main" id="{E9070508-1024-693F-9ECE-A3F9417C6E82}"/>
                </a:ext>
              </a:extLst>
            </p:cNvPr>
            <p:cNvSpPr/>
            <p:nvPr/>
          </p:nvSpPr>
          <p:spPr>
            <a:xfrm>
              <a:off x="304800" y="2111375"/>
              <a:ext cx="6870700" cy="603250"/>
            </a:xfrm>
            <a:prstGeom prst="homePlat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Flowchart: Decision 6">
              <a:extLst>
                <a:ext uri="{FF2B5EF4-FFF2-40B4-BE49-F238E27FC236}">
                  <a16:creationId xmlns:a16="http://schemas.microsoft.com/office/drawing/2014/main" id="{1266EA5B-CC75-2ECE-B391-777210EE09AF}"/>
                </a:ext>
              </a:extLst>
            </p:cNvPr>
            <p:cNvSpPr/>
            <p:nvPr/>
          </p:nvSpPr>
          <p:spPr>
            <a:xfrm>
              <a:off x="792600" y="2128837"/>
              <a:ext cx="157163" cy="142875"/>
            </a:xfrm>
            <a:prstGeom prst="flowChartDecision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1BDCF861-D659-5FEB-3764-99B019A20872}"/>
                </a:ext>
              </a:extLst>
            </p:cNvPr>
            <p:cNvSpPr/>
            <p:nvPr/>
          </p:nvSpPr>
          <p:spPr>
            <a:xfrm>
              <a:off x="1909763" y="2505075"/>
              <a:ext cx="157162" cy="141288"/>
            </a:xfrm>
            <a:prstGeom prst="flowChartDecision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1FD00070-C3FE-8DEC-F4DE-CCF567775EC3}"/>
                </a:ext>
              </a:extLst>
            </p:cNvPr>
            <p:cNvSpPr/>
            <p:nvPr/>
          </p:nvSpPr>
          <p:spPr>
            <a:xfrm>
              <a:off x="5299075" y="2200275"/>
              <a:ext cx="157163" cy="142875"/>
            </a:xfrm>
            <a:prstGeom prst="flowChartDecision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E26E1FFB-5A55-9FA4-7D68-FAC954398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75" y="2085975"/>
              <a:ext cx="1724025" cy="67945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 fontAlgn="auto">
                <a:lnSpc>
                  <a:spcPct val="106000"/>
                </a:lnSpc>
                <a:spcBef>
                  <a:spcPct val="100000"/>
                </a:spcBef>
                <a:spcAft>
                  <a:spcPts val="0"/>
                </a:spcAft>
                <a:buClr>
                  <a:srgbClr val="000066"/>
                </a:buClr>
                <a:buFont typeface="Wingdings" pitchFamily="2" charset="2"/>
                <a:buNone/>
                <a:defRPr/>
              </a:pPr>
              <a:r>
                <a:rPr lang="en-US" altLang="ja-JP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Information Sharing</a:t>
              </a:r>
              <a:endParaRPr lang="en-US" altLang="ja-JP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29FB85-F188-3215-A4E9-FC67FF3E4778}"/>
                </a:ext>
              </a:extLst>
            </p:cNvPr>
            <p:cNvSpPr/>
            <p:nvPr/>
          </p:nvSpPr>
          <p:spPr>
            <a:xfrm>
              <a:off x="854075" y="952500"/>
              <a:ext cx="2041525" cy="978729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62230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Font typeface="Wingdings 2" pitchFamily="18" charset="2"/>
                <a:buNone/>
                <a:defRPr/>
              </a:pPr>
              <a:r>
                <a:rPr lang="en-US" sz="1600" dirty="0">
                  <a:latin typeface="+mj-lt"/>
                  <a:cs typeface="Arial" pitchFamily="34" charset="0"/>
                </a:rPr>
                <a:t>Critical Infrastructure Protection in the Information  Age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E1B856-15D0-E2DE-AAA2-AB8F78CBFE20}"/>
                </a:ext>
              </a:extLst>
            </p:cNvPr>
            <p:cNvSpPr/>
            <p:nvPr/>
          </p:nvSpPr>
          <p:spPr>
            <a:xfrm>
              <a:off x="5376863" y="1395413"/>
              <a:ext cx="2319337" cy="313932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62230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Font typeface="Wingdings 2" pitchFamily="18" charset="2"/>
                <a:buNone/>
                <a:defRPr/>
              </a:pPr>
              <a:r>
                <a:rPr lang="en-US" sz="1600" dirty="0">
                  <a:latin typeface="+mj-lt"/>
                  <a:cs typeface="Arial" pitchFamily="34" charset="0"/>
                </a:rPr>
                <a:t>Critical Decision Point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24FBAB-86E1-289D-3E04-87ECF5A1CE27}"/>
                </a:ext>
              </a:extLst>
            </p:cNvPr>
            <p:cNvSpPr/>
            <p:nvPr/>
          </p:nvSpPr>
          <p:spPr>
            <a:xfrm>
              <a:off x="2745581" y="2870878"/>
              <a:ext cx="1504158" cy="856709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r" fontAlgn="auto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Font typeface="Wingdings 2" pitchFamily="18" charset="2"/>
                <a:buNone/>
                <a:defRPr/>
              </a:pPr>
              <a:r>
                <a:rPr lang="en-US" sz="1600" dirty="0">
                  <a:latin typeface="+mj-lt"/>
                  <a:cs typeface="Arial" pitchFamily="34" charset="0"/>
                </a:rPr>
                <a:t>DoD accepts  lead agency stewardship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8A1FE-2C9E-3CE3-AC7D-6FA75324AECF}"/>
                </a:ext>
              </a:extLst>
            </p:cNvPr>
            <p:cNvSpPr/>
            <p:nvPr/>
          </p:nvSpPr>
          <p:spPr>
            <a:xfrm>
              <a:off x="3124200" y="952500"/>
              <a:ext cx="1600200" cy="757130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r" defTabSz="62230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Font typeface="Wingdings 2" pitchFamily="18" charset="2"/>
                <a:buNone/>
                <a:defRPr/>
              </a:pPr>
              <a:r>
                <a:rPr lang="en-US" sz="1600" dirty="0">
                  <a:latin typeface="+mj-lt"/>
                  <a:cs typeface="Arial" pitchFamily="34" charset="0"/>
                </a:rPr>
                <a:t>DHS accepts lead agency stewardship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D8CEE4-0034-ACB7-79FB-338DC2F8E5D7}"/>
                </a:ext>
              </a:extLst>
            </p:cNvPr>
            <p:cNvSpPr/>
            <p:nvPr/>
          </p:nvSpPr>
          <p:spPr>
            <a:xfrm>
              <a:off x="241300" y="2862716"/>
              <a:ext cx="1744663" cy="757130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defTabSz="62230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Font typeface="Wingdings 2" pitchFamily="18" charset="2"/>
                <a:buNone/>
                <a:defRPr/>
              </a:pPr>
              <a:r>
                <a:rPr lang="en-US" sz="1600" dirty="0">
                  <a:latin typeface="+mj-lt"/>
                  <a:cs typeface="Arial" pitchFamily="34" charset="0"/>
                </a:rPr>
                <a:t>DOJ and DHS establish NIEM from GJXDM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8F9951E-F3F9-87AC-45DC-D685C3EA53EC}"/>
                </a:ext>
              </a:extLst>
            </p:cNvPr>
            <p:cNvCxnSpPr>
              <a:cxnSpLocks/>
              <a:stCxn id="7" idx="0"/>
              <a:endCxn id="13" idx="1"/>
            </p:cNvCxnSpPr>
            <p:nvPr/>
          </p:nvCxnSpPr>
          <p:spPr bwMode="auto">
            <a:xfrm flipH="1" flipV="1">
              <a:off x="854075" y="1441865"/>
              <a:ext cx="17107" cy="6869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2BCE841-9BF2-F9A1-41EE-AC818CF1A57E}"/>
                </a:ext>
              </a:extLst>
            </p:cNvPr>
            <p:cNvCxnSpPr>
              <a:cxnSpLocks/>
              <a:stCxn id="9" idx="0"/>
              <a:endCxn id="14" idx="1"/>
            </p:cNvCxnSpPr>
            <p:nvPr/>
          </p:nvCxnSpPr>
          <p:spPr bwMode="auto">
            <a:xfrm flipH="1" flipV="1">
              <a:off x="5376863" y="1552379"/>
              <a:ext cx="794" cy="64789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2E67B4E-022E-CF1A-D538-8E822130A689}"/>
                </a:ext>
              </a:extLst>
            </p:cNvPr>
            <p:cNvCxnSpPr>
              <a:cxnSpLocks/>
              <a:stCxn id="15" idx="3"/>
            </p:cNvCxnSpPr>
            <p:nvPr/>
          </p:nvCxnSpPr>
          <p:spPr bwMode="auto">
            <a:xfrm flipH="1" flipV="1">
              <a:off x="4248944" y="2537503"/>
              <a:ext cx="795" cy="76173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6DC950-432D-2F2A-F7D0-3D041F7F37D2}"/>
                </a:ext>
              </a:extLst>
            </p:cNvPr>
            <p:cNvSpPr/>
            <p:nvPr/>
          </p:nvSpPr>
          <p:spPr>
            <a:xfrm>
              <a:off x="325438" y="2417763"/>
              <a:ext cx="1057275" cy="274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27013" lvl="1" indent="-225425" algn="ctr" fontAlgn="auto">
                <a:lnSpc>
                  <a:spcPct val="106000"/>
                </a:lnSpc>
                <a:spcBef>
                  <a:spcPct val="40000"/>
                </a:spcBef>
                <a:spcAft>
                  <a:spcPts val="0"/>
                </a:spcAft>
                <a:buClr>
                  <a:schemeClr val="tx1"/>
                </a:buClr>
                <a:buFont typeface="Wingdings 2" pitchFamily="18" charset="2"/>
                <a:buNone/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Oct. 2001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F0883DC-187A-1782-84D3-4737B56B3871}"/>
                </a:ext>
              </a:extLst>
            </p:cNvPr>
            <p:cNvSpPr/>
            <p:nvPr/>
          </p:nvSpPr>
          <p:spPr>
            <a:xfrm>
              <a:off x="1457325" y="2111375"/>
              <a:ext cx="1055688" cy="274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27013" lvl="1" indent="-225425" algn="ctr" fontAlgn="auto">
                <a:lnSpc>
                  <a:spcPct val="106000"/>
                </a:lnSpc>
                <a:spcBef>
                  <a:spcPct val="40000"/>
                </a:spcBef>
                <a:spcAft>
                  <a:spcPts val="0"/>
                </a:spcAft>
                <a:buClr>
                  <a:schemeClr val="tx1"/>
                </a:buClr>
                <a:buFont typeface="Wingdings 2" pitchFamily="18" charset="2"/>
                <a:buNone/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2005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038CE1-C418-6E9E-2B62-F35968C08AFF}"/>
                </a:ext>
              </a:extLst>
            </p:cNvPr>
            <p:cNvSpPr/>
            <p:nvPr/>
          </p:nvSpPr>
          <p:spPr>
            <a:xfrm>
              <a:off x="4800600" y="2362200"/>
              <a:ext cx="1165225" cy="274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27013" lvl="1" indent="-225425" algn="ctr" fontAlgn="auto">
                <a:lnSpc>
                  <a:spcPct val="106000"/>
                </a:lnSpc>
                <a:spcBef>
                  <a:spcPct val="40000"/>
                </a:spcBef>
                <a:spcAft>
                  <a:spcPts val="0"/>
                </a:spcAft>
                <a:buClr>
                  <a:schemeClr val="tx1"/>
                </a:buClr>
                <a:buFont typeface="Wingdings 2" pitchFamily="18" charset="2"/>
                <a:buNone/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2021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3E1BB6-5507-F40D-63EB-36D50FCDE858}"/>
                </a:ext>
              </a:extLst>
            </p:cNvPr>
            <p:cNvSpPr/>
            <p:nvPr/>
          </p:nvSpPr>
          <p:spPr>
            <a:xfrm>
              <a:off x="2540000" y="2417763"/>
              <a:ext cx="1055688" cy="274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27013" lvl="1" indent="-225425" algn="ctr" fontAlgn="auto">
                <a:lnSpc>
                  <a:spcPct val="106000"/>
                </a:lnSpc>
                <a:spcBef>
                  <a:spcPct val="40000"/>
                </a:spcBef>
                <a:spcAft>
                  <a:spcPts val="0"/>
                </a:spcAft>
                <a:buClr>
                  <a:schemeClr val="tx1"/>
                </a:buClr>
                <a:buFont typeface="Wingdings 2" pitchFamily="18" charset="2"/>
                <a:buNone/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2009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47E177D-E108-5A05-DC62-D6D6CC13D3F5}"/>
                </a:ext>
              </a:extLst>
            </p:cNvPr>
            <p:cNvSpPr/>
            <p:nvPr/>
          </p:nvSpPr>
          <p:spPr>
            <a:xfrm>
              <a:off x="3717925" y="2111375"/>
              <a:ext cx="1057275" cy="274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27013" lvl="1" indent="-225425" algn="ctr" fontAlgn="auto">
                <a:lnSpc>
                  <a:spcPct val="106000"/>
                </a:lnSpc>
                <a:spcBef>
                  <a:spcPct val="40000"/>
                </a:spcBef>
                <a:spcAft>
                  <a:spcPts val="0"/>
                </a:spcAft>
                <a:buClr>
                  <a:schemeClr val="tx1"/>
                </a:buClr>
                <a:buFont typeface="Wingdings 2" pitchFamily="18" charset="2"/>
                <a:buNone/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2018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B3EA3DD-18CF-9A45-6B9A-98E11B5B46B0}"/>
                </a:ext>
              </a:extLst>
            </p:cNvPr>
            <p:cNvCxnSpPr/>
            <p:nvPr/>
          </p:nvCxnSpPr>
          <p:spPr bwMode="auto">
            <a:xfrm rot="5400000">
              <a:off x="1727200" y="2897188"/>
              <a:ext cx="504825" cy="317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46CA2BC-BDBD-8692-5C20-A56617DAF502}"/>
                </a:ext>
              </a:extLst>
            </p:cNvPr>
            <p:cNvCxnSpPr>
              <a:cxnSpLocks/>
              <a:endCxn id="16" idx="1"/>
            </p:cNvCxnSpPr>
            <p:nvPr/>
          </p:nvCxnSpPr>
          <p:spPr bwMode="auto">
            <a:xfrm flipV="1">
              <a:off x="3115469" y="1331065"/>
              <a:ext cx="8731" cy="86921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8C9BB5EB-6C07-DA5E-2B37-CC77C938E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135" y="2972428"/>
            <a:ext cx="679451" cy="67945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EBDFEDC-22B7-6BE6-4B7D-0BB03B60FA0A}"/>
              </a:ext>
            </a:extLst>
          </p:cNvPr>
          <p:cNvSpPr/>
          <p:nvPr/>
        </p:nvSpPr>
        <p:spPr>
          <a:xfrm>
            <a:off x="7530290" y="3017985"/>
            <a:ext cx="1057275" cy="2748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7013" lvl="1" indent="-225425" algn="ctr" fontAlgn="auto">
              <a:lnSpc>
                <a:spcPct val="106000"/>
              </a:lnSpc>
              <a:spcBef>
                <a:spcPct val="40000"/>
              </a:spcBef>
              <a:spcAft>
                <a:spcPts val="0"/>
              </a:spcAft>
              <a:buClr>
                <a:schemeClr val="tx1"/>
              </a:buClr>
              <a:buFont typeface="Wingdings 2" pitchFamily="18" charset="2"/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2025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01C626-F81A-22E4-8261-3303E78B8A63}"/>
              </a:ext>
            </a:extLst>
          </p:cNvPr>
          <p:cNvSpPr/>
          <p:nvPr/>
        </p:nvSpPr>
        <p:spPr>
          <a:xfrm>
            <a:off x="6580966" y="3721469"/>
            <a:ext cx="1843883" cy="1378647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 fontAlgn="auto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NDR v6.0</a:t>
            </a:r>
          </a:p>
          <a:p>
            <a:pPr algn="r" fontAlgn="auto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 Model v6.0</a:t>
            </a:r>
          </a:p>
          <a:p>
            <a:pPr algn="r" fontAlgn="auto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API 2.0</a:t>
            </a:r>
          </a:p>
          <a:p>
            <a:pPr algn="r" fontAlgn="auto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MEP Tool</a:t>
            </a:r>
          </a:p>
          <a:p>
            <a:pPr algn="r" fontAlgn="auto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LMS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999B837-1A84-5F7B-7643-087520B496A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449200" y="3507416"/>
            <a:ext cx="795" cy="76173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769306E-211A-E2BE-968F-9F0245E726FA}"/>
              </a:ext>
            </a:extLst>
          </p:cNvPr>
          <p:cNvSpPr/>
          <p:nvPr/>
        </p:nvSpPr>
        <p:spPr>
          <a:xfrm>
            <a:off x="7044517" y="2620199"/>
            <a:ext cx="2319337" cy="3139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2230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NIEMOpen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C5804CD-A59A-AE58-F063-179CEE7BE196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 flipV="1">
            <a:off x="7044517" y="2777165"/>
            <a:ext cx="0" cy="45215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7A8AA03-5621-FCB2-968E-215CF9CA63D6}"/>
              </a:ext>
            </a:extLst>
          </p:cNvPr>
          <p:cNvSpPr/>
          <p:nvPr/>
        </p:nvSpPr>
        <p:spPr bwMode="auto">
          <a:xfrm>
            <a:off x="6575828" y="5021494"/>
            <a:ext cx="1868608" cy="761729"/>
          </a:xfrm>
          <a:prstGeom prst="rightArrow">
            <a:avLst/>
          </a:prstGeom>
          <a:gradFill>
            <a:gsLst>
              <a:gs pos="0">
                <a:srgbClr val="9EB3B6">
                  <a:alpha val="50000"/>
                </a:srgbClr>
              </a:gs>
              <a:gs pos="100000">
                <a:schemeClr val="bg1"/>
              </a:gs>
            </a:gsLst>
          </a:gra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innerShdw blurRad="371475" dir="13500000">
              <a:schemeClr val="bg1"/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>
              <a:lnSpc>
                <a:spcPct val="120000"/>
              </a:lnSpc>
            </a:pPr>
            <a:r>
              <a:rPr lang="en-US" sz="1200" b="1" spc="-50" dirty="0">
                <a:solidFill>
                  <a:srgbClr val="1F497D"/>
                </a:solidFill>
                <a:cs typeface="Arial"/>
              </a:rPr>
              <a:t>     OASIS Standard (OS)</a:t>
            </a:r>
          </a:p>
        </p:txBody>
      </p: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3C3B5FE6-499E-3C9B-4B9E-8B464170E933}"/>
              </a:ext>
            </a:extLst>
          </p:cNvPr>
          <p:cNvSpPr/>
          <p:nvPr/>
        </p:nvSpPr>
        <p:spPr bwMode="auto">
          <a:xfrm>
            <a:off x="1740504" y="5168468"/>
            <a:ext cx="141287" cy="131762"/>
          </a:xfrm>
          <a:prstGeom prst="flowChartDecision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80C219-3E8F-2C56-48E6-FAD4359EEC6C}"/>
              </a:ext>
            </a:extLst>
          </p:cNvPr>
          <p:cNvSpPr/>
          <p:nvPr/>
        </p:nvSpPr>
        <p:spPr bwMode="auto">
          <a:xfrm>
            <a:off x="1940529" y="5116078"/>
            <a:ext cx="1247775" cy="2590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7013" lvl="1" indent="-225425" fontAlgn="auto">
              <a:lnSpc>
                <a:spcPct val="106000"/>
              </a:lnSpc>
              <a:spcBef>
                <a:spcPct val="40000"/>
              </a:spcBef>
              <a:spcAft>
                <a:spcPts val="0"/>
              </a:spcAft>
              <a:buClr>
                <a:schemeClr val="tx1"/>
              </a:buClr>
              <a:buFont typeface="Wingdings 2" pitchFamily="18" charset="2"/>
              <a:buNone/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Key Milestones</a:t>
            </a:r>
          </a:p>
        </p:txBody>
      </p:sp>
      <p:sp>
        <p:nvSpPr>
          <p:cNvPr id="42" name="Flowchart: Decision 41">
            <a:extLst>
              <a:ext uri="{FF2B5EF4-FFF2-40B4-BE49-F238E27FC236}">
                <a16:creationId xmlns:a16="http://schemas.microsoft.com/office/drawing/2014/main" id="{A032040F-35C8-CA8E-56C7-8F893D483B51}"/>
              </a:ext>
            </a:extLst>
          </p:cNvPr>
          <p:cNvSpPr/>
          <p:nvPr/>
        </p:nvSpPr>
        <p:spPr>
          <a:xfrm>
            <a:off x="6684947" y="5256029"/>
            <a:ext cx="157163" cy="142875"/>
          </a:xfrm>
          <a:prstGeom prst="flowChartDecision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7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C3268-8A37-0FDA-479C-D1415E71FA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69760" y="1199633"/>
            <a:ext cx="4450080" cy="4815087"/>
          </a:xfrm>
        </p:spPr>
        <p:txBody>
          <a:bodyPr>
            <a:noAutofit/>
          </a:bodyPr>
          <a:lstStyle/>
          <a:p>
            <a:r>
              <a:rPr lang="en-US" sz="2800" b="1" dirty="0"/>
              <a:t>17 Domains Plus Core</a:t>
            </a:r>
          </a:p>
          <a:p>
            <a:r>
              <a:rPr lang="en-US" sz="2800" b="1" dirty="0"/>
              <a:t>3 Domains in the Offing</a:t>
            </a:r>
          </a:p>
          <a:p>
            <a:pPr lvl="1"/>
            <a:r>
              <a:rPr lang="en-US" sz="2400" dirty="0"/>
              <a:t>Forensics</a:t>
            </a:r>
          </a:p>
          <a:p>
            <a:pPr lvl="1"/>
            <a:r>
              <a:rPr lang="en-US" sz="2400" dirty="0"/>
              <a:t>Analytical Laboratories</a:t>
            </a:r>
          </a:p>
          <a:p>
            <a:pPr lvl="1"/>
            <a:r>
              <a:rPr lang="en-US" sz="2800" dirty="0"/>
              <a:t>Identity Management</a:t>
            </a:r>
          </a:p>
          <a:p>
            <a:r>
              <a:rPr lang="en-US" sz="2800" b="1" dirty="0"/>
              <a:t>Other Interested Parties</a:t>
            </a:r>
          </a:p>
          <a:p>
            <a:pPr lvl="1"/>
            <a:r>
              <a:rPr lang="en-US" sz="2400" dirty="0"/>
              <a:t>DISA</a:t>
            </a:r>
          </a:p>
          <a:p>
            <a:pPr lvl="1"/>
            <a:r>
              <a:rPr lang="en-US" sz="2400" dirty="0"/>
              <a:t>NATO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169788-C239-344D-FACA-4609231E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</a:t>
            </a:r>
          </a:p>
        </p:txBody>
      </p:sp>
      <p:pic>
        <p:nvPicPr>
          <p:cNvPr id="9" name="Picture 8" descr="A circular blue and white diagram with icons&#10;&#10;AI-generated content may be incorrect.">
            <a:extLst>
              <a:ext uri="{FF2B5EF4-FFF2-40B4-BE49-F238E27FC236}">
                <a16:creationId xmlns:a16="http://schemas.microsoft.com/office/drawing/2014/main" id="{8E2C7552-BE72-FB9A-3CAC-93E29A72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9" y="793954"/>
            <a:ext cx="5094092" cy="489712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F17C75F-CA3B-FC73-473B-5B802773AFEA}"/>
              </a:ext>
            </a:extLst>
          </p:cNvPr>
          <p:cNvSpPr/>
          <p:nvPr/>
        </p:nvSpPr>
        <p:spPr bwMode="auto">
          <a:xfrm>
            <a:off x="4843520" y="1267005"/>
            <a:ext cx="2078611" cy="36512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>
              <a:lnSpc>
                <a:spcPct val="120000"/>
              </a:lnSpc>
            </a:pPr>
            <a:endParaRPr lang="en-US" b="1" spc="-50" dirty="0">
              <a:ln w="28575">
                <a:solidFill>
                  <a:srgbClr val="002060"/>
                </a:solidFill>
              </a:ln>
              <a:solidFill>
                <a:srgbClr val="1F497D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770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0330" y="2326696"/>
            <a:ext cx="990600" cy="7802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59028" y="4951045"/>
            <a:ext cx="1033800" cy="90861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29238" y="3189131"/>
            <a:ext cx="11582400" cy="104015"/>
          </a:xfrm>
          <a:custGeom>
            <a:avLst/>
            <a:gdLst/>
            <a:ahLst/>
            <a:cxnLst/>
            <a:rect l="l" t="t" r="r" b="b"/>
            <a:pathLst>
              <a:path w="11582400" h="104139">
                <a:moveTo>
                  <a:pt x="0" y="104012"/>
                </a:moveTo>
                <a:lnTo>
                  <a:pt x="11582400" y="0"/>
                </a:lnTo>
              </a:path>
            </a:pathLst>
          </a:custGeom>
          <a:ln w="38100">
            <a:solidFill>
              <a:srgbClr val="1E1C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4767" y="4223352"/>
            <a:ext cx="1004025" cy="90861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17626" y="657605"/>
            <a:ext cx="13023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1F487C"/>
              </a:buClr>
              <a:buFont typeface="Arial"/>
              <a:buChar char="•"/>
              <a:tabLst>
                <a:tab pos="354965" algn="l"/>
              </a:tabLst>
            </a:pPr>
            <a:r>
              <a:rPr sz="1600" b="1" spc="-10" dirty="0">
                <a:solidFill>
                  <a:srgbClr val="1E1C11"/>
                </a:solidFill>
                <a:latin typeface="Arial"/>
                <a:cs typeface="Arial"/>
              </a:rPr>
              <a:t>Sponsors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1419" y="923600"/>
            <a:ext cx="1224280" cy="1992853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340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000" b="1" dirty="0">
                <a:solidFill>
                  <a:srgbClr val="FF0000"/>
                </a:solidFill>
                <a:latin typeface="Arial"/>
                <a:cs typeface="Arial"/>
              </a:rPr>
              <a:t>JS</a:t>
            </a: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FF0000"/>
                </a:solidFill>
                <a:latin typeface="Arial"/>
                <a:cs typeface="Arial"/>
              </a:rPr>
              <a:t>J6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000" b="1" dirty="0">
                <a:solidFill>
                  <a:srgbClr val="FF0000"/>
                </a:solidFill>
                <a:latin typeface="Arial"/>
                <a:cs typeface="Arial"/>
              </a:rPr>
              <a:t>DHS</a:t>
            </a:r>
            <a:r>
              <a:rPr sz="10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FF0000"/>
                </a:solidFill>
                <a:latin typeface="Arial"/>
                <a:cs typeface="Arial"/>
              </a:rPr>
              <a:t>S&amp;T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000" b="1" dirty="0">
                <a:solidFill>
                  <a:srgbClr val="FF0000"/>
                </a:solidFill>
                <a:latin typeface="Arial"/>
                <a:cs typeface="Arial"/>
              </a:rPr>
              <a:t>CJIS</a:t>
            </a:r>
            <a:r>
              <a:rPr sz="10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(FBI)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20" dirty="0">
                <a:solidFill>
                  <a:srgbClr val="1E1C11"/>
                </a:solidFill>
                <a:latin typeface="Arial"/>
                <a:cs typeface="Arial"/>
              </a:rPr>
              <a:t>GTRI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10" dirty="0">
                <a:solidFill>
                  <a:srgbClr val="1E1C11"/>
                </a:solidFill>
                <a:latin typeface="Arial"/>
                <a:cs typeface="Arial"/>
              </a:rPr>
              <a:t>Equivant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20" dirty="0">
                <a:solidFill>
                  <a:srgbClr val="1E1C11"/>
                </a:solidFill>
                <a:latin typeface="Arial"/>
                <a:cs typeface="Arial"/>
              </a:rPr>
              <a:t>NAJIS</a:t>
            </a:r>
            <a:endParaRPr lang="en-US" sz="1000" spc="-20" dirty="0">
              <a:solidFill>
                <a:srgbClr val="1E1C11"/>
              </a:solidFill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lang="en-US" sz="1000" spc="-20" dirty="0">
                <a:solidFill>
                  <a:srgbClr val="1E1C11"/>
                </a:solidFill>
                <a:latin typeface="Arial"/>
                <a:cs typeface="Arial"/>
              </a:rPr>
              <a:t>BJS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20" dirty="0">
                <a:solidFill>
                  <a:srgbClr val="1E1C11"/>
                </a:solidFill>
                <a:latin typeface="Arial"/>
                <a:cs typeface="Arial"/>
              </a:rPr>
              <a:t>IJIS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4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25" dirty="0">
                <a:solidFill>
                  <a:srgbClr val="1E1C11"/>
                </a:solidFill>
                <a:latin typeface="Arial"/>
                <a:cs typeface="Arial"/>
              </a:rPr>
              <a:t>NIJ</a:t>
            </a:r>
            <a:endParaRPr lang="en-US" sz="1000" spc="-25" dirty="0">
              <a:solidFill>
                <a:srgbClr val="1E1C11"/>
              </a:solidFill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4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lang="en-US" sz="1000" spc="-25" dirty="0">
                <a:solidFill>
                  <a:srgbClr val="1E1C11"/>
                </a:solidFill>
                <a:latin typeface="Arial"/>
                <a:cs typeface="Arial"/>
              </a:rPr>
              <a:t>APN</a:t>
            </a:r>
          </a:p>
          <a:p>
            <a:pPr marL="299085" indent="-286385">
              <a:lnSpc>
                <a:spcPct val="100000"/>
              </a:lnSpc>
              <a:spcBef>
                <a:spcPts val="244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lang="en-US" sz="1000" dirty="0">
                <a:solidFill>
                  <a:srgbClr val="1E1C11"/>
                </a:solidFill>
                <a:latin typeface="Arial"/>
                <a:cs typeface="Arial"/>
              </a:rPr>
              <a:t>ODGA</a:t>
            </a:r>
            <a:r>
              <a:rPr lang="en-US" sz="1000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lang="en-US" sz="1000" spc="-10" dirty="0">
                <a:solidFill>
                  <a:srgbClr val="1E1C11"/>
                </a:solidFill>
                <a:latin typeface="Arial"/>
                <a:cs typeface="Arial"/>
              </a:rPr>
              <a:t>(Virginia</a:t>
            </a:r>
            <a:r>
              <a:rPr lang="en-US" sz="1000" spc="-25" dirty="0">
                <a:solidFill>
                  <a:srgbClr val="1E1C11"/>
                </a:solidFill>
                <a:latin typeface="Arial"/>
                <a:cs typeface="Arial"/>
              </a:rPr>
              <a:t>)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52678" y="80263"/>
            <a:ext cx="67094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7375E"/>
                </a:solidFill>
              </a:rPr>
              <a:t>NIEMOpen</a:t>
            </a:r>
            <a:r>
              <a:rPr sz="3200" spc="-55" dirty="0">
                <a:solidFill>
                  <a:srgbClr val="17375E"/>
                </a:solidFill>
              </a:rPr>
              <a:t> </a:t>
            </a:r>
            <a:r>
              <a:rPr sz="3200" dirty="0">
                <a:solidFill>
                  <a:srgbClr val="17375E"/>
                </a:solidFill>
              </a:rPr>
              <a:t>Current</a:t>
            </a:r>
            <a:r>
              <a:rPr sz="3200" spc="-50" dirty="0">
                <a:solidFill>
                  <a:srgbClr val="17375E"/>
                </a:solidFill>
              </a:rPr>
              <a:t> </a:t>
            </a:r>
            <a:r>
              <a:rPr sz="3200" spc="-10" dirty="0">
                <a:solidFill>
                  <a:srgbClr val="17375E"/>
                </a:solidFill>
              </a:rPr>
              <a:t>S</a:t>
            </a:r>
            <a:r>
              <a:rPr lang="en-US" sz="3200" spc="-10" dirty="0">
                <a:solidFill>
                  <a:srgbClr val="17375E"/>
                </a:solidFill>
              </a:rPr>
              <a:t>ponsors</a:t>
            </a:r>
            <a:endParaRPr sz="3200" dirty="0"/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36903" y="3843507"/>
            <a:ext cx="1250523" cy="29956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387332" y="4730386"/>
            <a:ext cx="6108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DHS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OBIM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66902" y="3812977"/>
            <a:ext cx="1709759" cy="421107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643086" y="141608"/>
            <a:ext cx="3670300" cy="407163"/>
          </a:xfrm>
          <a:prstGeom prst="rect">
            <a:avLst/>
          </a:prstGeom>
          <a:ln w="38100">
            <a:solidFill>
              <a:srgbClr val="548ED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2400" b="1" dirty="0">
                <a:solidFill>
                  <a:srgbClr val="548ED4"/>
                </a:solidFill>
                <a:latin typeface="Arial"/>
                <a:cs typeface="Arial"/>
              </a:rPr>
              <a:t>1</a:t>
            </a:r>
            <a:r>
              <a:rPr lang="en-US" sz="2400" b="1" dirty="0">
                <a:solidFill>
                  <a:srgbClr val="548ED4"/>
                </a:solidFill>
                <a:latin typeface="Arial"/>
                <a:cs typeface="Arial"/>
              </a:rPr>
              <a:t>1</a:t>
            </a:r>
            <a:r>
              <a:rPr sz="2400" b="1" spc="-75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48ED4"/>
                </a:solidFill>
                <a:latin typeface="Arial"/>
                <a:cs typeface="Arial"/>
              </a:rPr>
              <a:t>Sponsors,</a:t>
            </a:r>
            <a:r>
              <a:rPr sz="2400" b="1" spc="-80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z="2400" b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Premier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78236" y="1117933"/>
            <a:ext cx="1637639" cy="56083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66184" y="1018874"/>
            <a:ext cx="896111" cy="83972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74332" y="735460"/>
            <a:ext cx="1028600" cy="108196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316448" y="2090245"/>
            <a:ext cx="2173641" cy="65070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87677" y="928958"/>
            <a:ext cx="950975" cy="87630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742293" y="1847675"/>
            <a:ext cx="824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Premier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04723" y="1824511"/>
            <a:ext cx="8242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Premier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25853" y="1811481"/>
            <a:ext cx="824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Premier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46939" y="4287069"/>
            <a:ext cx="848475" cy="70535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574332" y="5069257"/>
            <a:ext cx="193802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454545"/>
                </a:solidFill>
                <a:latin typeface="Arial"/>
                <a:cs typeface="Arial"/>
              </a:rPr>
              <a:t>Department</a:t>
            </a:r>
            <a:r>
              <a:rPr sz="1050" spc="-5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454545"/>
                </a:solidFill>
                <a:latin typeface="Arial"/>
                <a:cs typeface="Arial"/>
              </a:rPr>
              <a:t>of</a:t>
            </a:r>
            <a:r>
              <a:rPr sz="1050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454545"/>
                </a:solidFill>
                <a:latin typeface="Arial"/>
                <a:cs typeface="Arial"/>
              </a:rPr>
              <a:t>National</a:t>
            </a:r>
            <a:r>
              <a:rPr sz="105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454545"/>
                </a:solidFill>
                <a:latin typeface="Arial"/>
                <a:cs typeface="Arial"/>
              </a:rPr>
              <a:t>Defense</a:t>
            </a:r>
            <a:endParaRPr sz="1050" dirty="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06577" y="2216737"/>
            <a:ext cx="1391412" cy="78028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63164" y="2219304"/>
            <a:ext cx="880162" cy="78028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594084" y="2195401"/>
            <a:ext cx="990600" cy="99060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775185" y="807038"/>
            <a:ext cx="2188464" cy="9265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0E0549-0E54-97F7-AD1C-49EF6BA871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295" y="4176230"/>
            <a:ext cx="1034417" cy="1034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04E0A2-7B78-2BFF-54BD-86E258E251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7620" y="5216912"/>
            <a:ext cx="1550771" cy="494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AFBC72-AF71-770F-36A8-0AA8A3CDFE1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5511" y="3625492"/>
            <a:ext cx="1250522" cy="735601"/>
          </a:xfrm>
          <a:prstGeom prst="rect">
            <a:avLst/>
          </a:prstGeom>
        </p:spPr>
      </p:pic>
      <p:sp>
        <p:nvSpPr>
          <p:cNvPr id="15" name="object 11">
            <a:extLst>
              <a:ext uri="{FF2B5EF4-FFF2-40B4-BE49-F238E27FC236}">
                <a16:creationId xmlns:a16="http://schemas.microsoft.com/office/drawing/2014/main" id="{062DE021-19AA-A199-BBFA-85A50614C5D8}"/>
              </a:ext>
            </a:extLst>
          </p:cNvPr>
          <p:cNvSpPr txBox="1">
            <a:spLocks/>
          </p:cNvSpPr>
          <p:nvPr/>
        </p:nvSpPr>
        <p:spPr>
          <a:xfrm>
            <a:off x="-182383" y="3279134"/>
            <a:ext cx="588466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rgbClr val="004283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sz="3200" spc="-10" dirty="0">
                <a:solidFill>
                  <a:srgbClr val="0070C0"/>
                </a:solidFill>
              </a:rPr>
              <a:t>Sponsors in the Offing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DEF51C2-0DCF-2FF2-82F2-17A58FCE5E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08675" y="5147893"/>
            <a:ext cx="1192752" cy="481872"/>
          </a:xfrm>
          <a:prstGeom prst="rect">
            <a:avLst/>
          </a:prstGeom>
        </p:spPr>
      </p:pic>
      <p:pic>
        <p:nvPicPr>
          <p:cNvPr id="1026" name="Picture 2" descr="Smarter Entity Resolution">
            <a:extLst>
              <a:ext uri="{FF2B5EF4-FFF2-40B4-BE49-F238E27FC236}">
                <a16:creationId xmlns:a16="http://schemas.microsoft.com/office/drawing/2014/main" id="{BED9D55B-6BCC-4B9F-F1C9-AEF9DF470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454" y="3683628"/>
            <a:ext cx="1250522" cy="75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F2C35A4-C5C9-7A7C-843D-18752B1E368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69076" y="4521807"/>
            <a:ext cx="884809" cy="30494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FE3C5AB-F113-CBBE-735C-D7802EE2D68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78325" y="5045594"/>
            <a:ext cx="1144651" cy="50459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51A315E-0470-5954-BDCD-31F77F34F2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99436" y="3683628"/>
            <a:ext cx="1039280" cy="76851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5B9FD6F-1262-9646-A771-7E9E1946AF0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91480" y="4685747"/>
            <a:ext cx="655191" cy="82554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3C63FE6-EDB7-40F2-6133-07342576D07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199106" y="3588914"/>
            <a:ext cx="1473547" cy="825187"/>
          </a:xfrm>
          <a:prstGeom prst="rect">
            <a:avLst/>
          </a:prstGeom>
        </p:spPr>
      </p:pic>
      <p:sp>
        <p:nvSpPr>
          <p:cNvPr id="48" name="object 32">
            <a:extLst>
              <a:ext uri="{FF2B5EF4-FFF2-40B4-BE49-F238E27FC236}">
                <a16:creationId xmlns:a16="http://schemas.microsoft.com/office/drawing/2014/main" id="{FFC42417-1CBE-7F0F-2070-65650F6C0BF7}"/>
              </a:ext>
            </a:extLst>
          </p:cNvPr>
          <p:cNvSpPr txBox="1"/>
          <p:nvPr/>
        </p:nvSpPr>
        <p:spPr>
          <a:xfrm>
            <a:off x="10149443" y="4356389"/>
            <a:ext cx="1712532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1000" b="1" dirty="0">
                <a:solidFill>
                  <a:srgbClr val="454545"/>
                </a:solidFill>
                <a:latin typeface="Arial"/>
                <a:cs typeface="Arial"/>
              </a:rPr>
              <a:t>Office of Standards</a:t>
            </a:r>
            <a:endParaRPr sz="1000" b="1" dirty="0">
              <a:latin typeface="Arial"/>
              <a:cs typeface="Arial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80ACDAC-5C03-CC87-957E-03AA0919045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83721" y="4495255"/>
            <a:ext cx="1243976" cy="59146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C56AF24-92B0-076E-6E72-6E904855FEE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689295" y="4894233"/>
            <a:ext cx="632828" cy="6328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472FD6-A5AD-6DC6-1CC0-46B7014A394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148326" y="2151981"/>
            <a:ext cx="830786" cy="795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09D93-838E-A4DD-F9A9-C1C1207B10A3}"/>
              </a:ext>
            </a:extLst>
          </p:cNvPr>
          <p:cNvSpPr txBox="1"/>
          <p:nvPr/>
        </p:nvSpPr>
        <p:spPr>
          <a:xfrm>
            <a:off x="7808501" y="2961997"/>
            <a:ext cx="1681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All Purpose Networks, Inc.</a:t>
            </a:r>
          </a:p>
        </p:txBody>
      </p:sp>
    </p:spTree>
    <p:extLst>
      <p:ext uri="{BB962C8B-B14F-4D97-AF65-F5344CB8AC3E}">
        <p14:creationId xmlns:p14="http://schemas.microsoft.com/office/powerpoint/2010/main" val="428357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1407-6C01-1B34-1877-70E1F8CA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>
                <a:latin typeface="+mj-lt"/>
                <a:ea typeface="Calibri" charset="0"/>
                <a:cs typeface="Calibri" charset="0"/>
              </a:rPr>
              <a:t>What can an Open Project do?</a:t>
            </a:r>
            <a:br>
              <a:rPr lang="en-US" sz="2800" dirty="0">
                <a:latin typeface="+mj-lt"/>
                <a:ea typeface="Calibri" charset="0"/>
                <a:cs typeface="Calibri" charset="0"/>
              </a:rPr>
            </a:b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01655F-8621-4CB5-C8E9-1332D4B15022}"/>
              </a:ext>
            </a:extLst>
          </p:cNvPr>
          <p:cNvSpPr/>
          <p:nvPr/>
        </p:nvSpPr>
        <p:spPr>
          <a:xfrm>
            <a:off x="1599450" y="1637947"/>
            <a:ext cx="1264141" cy="123342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5E91F15-ECCE-21E0-1DDB-B55F76E3FD83}"/>
              </a:ext>
            </a:extLst>
          </p:cNvPr>
          <p:cNvSpPr/>
          <p:nvPr/>
        </p:nvSpPr>
        <p:spPr>
          <a:xfrm>
            <a:off x="4034476" y="1637947"/>
            <a:ext cx="1264141" cy="123342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C0E076-56F2-4C26-1AA0-B7A07EC380A1}"/>
              </a:ext>
            </a:extLst>
          </p:cNvPr>
          <p:cNvSpPr/>
          <p:nvPr/>
        </p:nvSpPr>
        <p:spPr>
          <a:xfrm>
            <a:off x="6469502" y="1637947"/>
            <a:ext cx="1264141" cy="123342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12435E-9545-B535-CF41-43D851C23B8E}"/>
              </a:ext>
            </a:extLst>
          </p:cNvPr>
          <p:cNvSpPr/>
          <p:nvPr/>
        </p:nvSpPr>
        <p:spPr>
          <a:xfrm>
            <a:off x="8904528" y="1637947"/>
            <a:ext cx="1264141" cy="123342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77628D-94E8-28C9-C86B-66D0E3EBC470}"/>
              </a:ext>
            </a:extLst>
          </p:cNvPr>
          <p:cNvSpPr txBox="1"/>
          <p:nvPr/>
        </p:nvSpPr>
        <p:spPr>
          <a:xfrm>
            <a:off x="3771265" y="3074771"/>
            <a:ext cx="182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Leverage a wide network of experts and stakeholders to inform strategic decisions.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FC8208-3D8F-8841-E0E0-13545687BEC5}"/>
              </a:ext>
            </a:extLst>
          </p:cNvPr>
          <p:cNvSpPr txBox="1"/>
          <p:nvPr/>
        </p:nvSpPr>
        <p:spPr>
          <a:xfrm>
            <a:off x="6192996" y="3087719"/>
            <a:ext cx="182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Iterate quickly while taking advantage of thorough, best-practices process.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5C6FD-3706-139E-A067-785CDC2D27BE}"/>
              </a:ext>
            </a:extLst>
          </p:cNvPr>
          <p:cNvSpPr txBox="1"/>
          <p:nvPr/>
        </p:nvSpPr>
        <p:spPr>
          <a:xfrm>
            <a:off x="8614727" y="3117798"/>
            <a:ext cx="182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Attract a bigger community of contributors with clear, open, transparent governance.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DB683-A638-3B3C-0915-02D7CDC499F9}"/>
              </a:ext>
            </a:extLst>
          </p:cNvPr>
          <p:cNvSpPr txBox="1">
            <a:spLocks/>
          </p:cNvSpPr>
          <p:nvPr/>
        </p:nvSpPr>
        <p:spPr>
          <a:xfrm>
            <a:off x="1312328" y="3074771"/>
            <a:ext cx="182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Utilize the same tools and infrastructure to develop open source and standards.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Rectangle 12" descr="USB">
            <a:extLst>
              <a:ext uri="{FF2B5EF4-FFF2-40B4-BE49-F238E27FC236}">
                <a16:creationId xmlns:a16="http://schemas.microsoft.com/office/drawing/2014/main" id="{62B5CCE2-E0EE-4BB6-FBCC-F9232C911AF4}"/>
              </a:ext>
            </a:extLst>
          </p:cNvPr>
          <p:cNvSpPr/>
          <p:nvPr/>
        </p:nvSpPr>
        <p:spPr>
          <a:xfrm>
            <a:off x="1840283" y="1907353"/>
            <a:ext cx="725326" cy="72532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 descr="Eye">
            <a:extLst>
              <a:ext uri="{FF2B5EF4-FFF2-40B4-BE49-F238E27FC236}">
                <a16:creationId xmlns:a16="http://schemas.microsoft.com/office/drawing/2014/main" id="{9639DACC-286E-8222-509B-3AB460AABC15}"/>
              </a:ext>
            </a:extLst>
          </p:cNvPr>
          <p:cNvSpPr/>
          <p:nvPr/>
        </p:nvSpPr>
        <p:spPr>
          <a:xfrm>
            <a:off x="4275309" y="1907353"/>
            <a:ext cx="725326" cy="7253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 descr="Magnifying glass">
            <a:extLst>
              <a:ext uri="{FF2B5EF4-FFF2-40B4-BE49-F238E27FC236}">
                <a16:creationId xmlns:a16="http://schemas.microsoft.com/office/drawing/2014/main" id="{32D79315-478E-D323-8AB1-4C8B8121B19D}"/>
              </a:ext>
            </a:extLst>
          </p:cNvPr>
          <p:cNvSpPr/>
          <p:nvPr/>
        </p:nvSpPr>
        <p:spPr>
          <a:xfrm>
            <a:off x="6710335" y="1907353"/>
            <a:ext cx="725326" cy="725326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 descr="Team">
            <a:extLst>
              <a:ext uri="{FF2B5EF4-FFF2-40B4-BE49-F238E27FC236}">
                <a16:creationId xmlns:a16="http://schemas.microsoft.com/office/drawing/2014/main" id="{FE54670A-DE09-F99D-1FCC-A968EE099219}"/>
              </a:ext>
            </a:extLst>
          </p:cNvPr>
          <p:cNvSpPr/>
          <p:nvPr/>
        </p:nvSpPr>
        <p:spPr>
          <a:xfrm>
            <a:off x="9145361" y="1907353"/>
            <a:ext cx="725326" cy="725326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50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7"/>
          <p:cNvSpPr txBox="1">
            <a:spLocks noGrp="1"/>
          </p:cNvSpPr>
          <p:nvPr>
            <p:ph type="title"/>
          </p:nvPr>
        </p:nvSpPr>
        <p:spPr>
          <a:xfrm>
            <a:off x="919111" y="2330333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Calibri"/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What you get </a:t>
            </a:r>
            <a:br>
              <a:rPr lang="en-US" sz="3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dirty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(and don’t get) </a:t>
            </a:r>
            <a:br>
              <a:rPr lang="en-US" sz="3200" dirty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with Open Projects</a:t>
            </a:r>
            <a:endParaRPr dirty="0"/>
          </a:p>
        </p:txBody>
      </p:sp>
      <p:grpSp>
        <p:nvGrpSpPr>
          <p:cNvPr id="431" name="Google Shape;431;p17"/>
          <p:cNvGrpSpPr/>
          <p:nvPr/>
        </p:nvGrpSpPr>
        <p:grpSpPr>
          <a:xfrm>
            <a:off x="5009576" y="949339"/>
            <a:ext cx="6555698" cy="5257614"/>
            <a:chOff x="0" y="0"/>
            <a:chExt cx="6555698" cy="5257614"/>
          </a:xfrm>
        </p:grpSpPr>
        <p:cxnSp>
          <p:nvCxnSpPr>
            <p:cNvPr id="432" name="Google Shape;432;p17"/>
            <p:cNvCxnSpPr/>
            <p:nvPr/>
          </p:nvCxnSpPr>
          <p:spPr>
            <a:xfrm>
              <a:off x="0" y="0"/>
              <a:ext cx="6555698" cy="0"/>
            </a:xfrm>
            <a:prstGeom prst="straightConnector1">
              <a:avLst/>
            </a:prstGeom>
            <a:gradFill>
              <a:gsLst>
                <a:gs pos="0">
                  <a:srgbClr val="4681CC"/>
                </a:gs>
                <a:gs pos="69000">
                  <a:srgbClr val="1D63B7"/>
                </a:gs>
                <a:gs pos="100000">
                  <a:srgbClr val="1B5AA7"/>
                </a:gs>
              </a:gsLst>
              <a:lin ang="5400000" scaled="0"/>
            </a:gradFill>
            <a:ln w="9525" cap="flat" cmpd="sng">
              <a:solidFill>
                <a:srgbClr val="3978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74901"/>
                </a:srgbClr>
              </a:outerShdw>
            </a:effectLst>
          </p:spPr>
        </p:cxnSp>
        <p:sp>
          <p:nvSpPr>
            <p:cNvPr id="433" name="Google Shape;433;p17"/>
            <p:cNvSpPr/>
            <p:nvPr/>
          </p:nvSpPr>
          <p:spPr>
            <a:xfrm flipH="1">
              <a:off x="0" y="0"/>
              <a:ext cx="376231" cy="5257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34" name="Google Shape;434;p17"/>
            <p:cNvSpPr txBox="1"/>
            <p:nvPr/>
          </p:nvSpPr>
          <p:spPr>
            <a:xfrm>
              <a:off x="0" y="0"/>
              <a:ext cx="376231" cy="5257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r>
                <a:rPr lang="en-US" sz="4000">
                  <a:solidFill>
                    <a:schemeClr val="tx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br>
                <a:rPr lang="en-US" sz="4000">
                  <a:solidFill>
                    <a:schemeClr val="tx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4000">
                  <a:solidFill>
                    <a:schemeClr val="tx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br>
                <a:rPr lang="en-US" sz="4000">
                  <a:solidFill>
                    <a:schemeClr val="tx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4000" strike="noStrike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474567" y="49546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36" name="Google Shape;436;p17"/>
            <p:cNvSpPr txBox="1"/>
            <p:nvPr/>
          </p:nvSpPr>
          <p:spPr>
            <a:xfrm>
              <a:off x="474567" y="49546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High cost of a Foundation  </a:t>
              </a:r>
              <a:b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2400" b="1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Stakeholder governance </a:t>
              </a:r>
              <a:endParaRPr sz="2400" strike="noStrike" dirty="0">
                <a:solidFill>
                  <a:schemeClr val="tx1">
                    <a:lumMod val="50000"/>
                  </a:schemeClr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7" name="Google Shape;437;p17"/>
            <p:cNvCxnSpPr/>
            <p:nvPr/>
          </p:nvCxnSpPr>
          <p:spPr>
            <a:xfrm>
              <a:off x="376231" y="1040483"/>
              <a:ext cx="5244559" cy="0"/>
            </a:xfrm>
            <a:prstGeom prst="straightConnector1">
              <a:avLst/>
            </a:prstGeom>
            <a:noFill/>
            <a:ln w="9525" cap="flat" cmpd="sng">
              <a:solidFill>
                <a:srgbClr val="BEC9E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38" name="Google Shape;438;p17"/>
            <p:cNvSpPr/>
            <p:nvPr/>
          </p:nvSpPr>
          <p:spPr>
            <a:xfrm>
              <a:off x="474567" y="1090030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39" name="Google Shape;439;p17"/>
            <p:cNvSpPr txBox="1"/>
            <p:nvPr/>
          </p:nvSpPr>
          <p:spPr>
            <a:xfrm>
              <a:off x="474567" y="1090030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Legal headaches, IPR obstacles  </a:t>
              </a:r>
              <a:b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2400" b="1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Industry-vetted IP licenses, support</a:t>
              </a:r>
              <a:endParaRPr sz="2400" strike="noStrike" dirty="0">
                <a:solidFill>
                  <a:schemeClr val="tx1">
                    <a:lumMod val="50000"/>
                  </a:schemeClr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0" name="Google Shape;440;p17"/>
            <p:cNvCxnSpPr/>
            <p:nvPr/>
          </p:nvCxnSpPr>
          <p:spPr>
            <a:xfrm>
              <a:off x="376231" y="2080967"/>
              <a:ext cx="5244559" cy="0"/>
            </a:xfrm>
            <a:prstGeom prst="straightConnector1">
              <a:avLst/>
            </a:prstGeom>
            <a:noFill/>
            <a:ln w="9525" cap="flat" cmpd="sng">
              <a:solidFill>
                <a:srgbClr val="BEC9E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1" name="Google Shape;441;p17"/>
            <p:cNvSpPr/>
            <p:nvPr/>
          </p:nvSpPr>
          <p:spPr>
            <a:xfrm>
              <a:off x="474567" y="2130514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42" name="Google Shape;442;p17"/>
            <p:cNvSpPr txBox="1"/>
            <p:nvPr/>
          </p:nvSpPr>
          <p:spPr>
            <a:xfrm>
              <a:off x="474567" y="2130514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Noto Sans Symbols"/>
                <a:buNone/>
              </a:pPr>
              <a: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Fractured development efforts  </a:t>
              </a:r>
              <a:b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2400" b="1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Unified community </a:t>
              </a:r>
              <a:endParaRPr dirty="0">
                <a:solidFill>
                  <a:schemeClr val="tx1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443" name="Google Shape;443;p17"/>
            <p:cNvCxnSpPr/>
            <p:nvPr/>
          </p:nvCxnSpPr>
          <p:spPr>
            <a:xfrm>
              <a:off x="376231" y="3121451"/>
              <a:ext cx="5244559" cy="0"/>
            </a:xfrm>
            <a:prstGeom prst="straightConnector1">
              <a:avLst/>
            </a:prstGeom>
            <a:noFill/>
            <a:ln w="9525" cap="flat" cmpd="sng">
              <a:solidFill>
                <a:srgbClr val="BEC9E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4" name="Google Shape;444;p17"/>
            <p:cNvSpPr/>
            <p:nvPr/>
          </p:nvSpPr>
          <p:spPr>
            <a:xfrm>
              <a:off x="474567" y="3170998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45" name="Google Shape;445;p17"/>
            <p:cNvSpPr txBox="1"/>
            <p:nvPr/>
          </p:nvSpPr>
          <p:spPr>
            <a:xfrm>
              <a:off x="474567" y="3170998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Ignored by government procurement  </a:t>
              </a:r>
              <a:r>
                <a:rPr lang="en-US" sz="2400" b="1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International recognition</a:t>
              </a:r>
              <a:endParaRPr sz="2400" strike="noStrike" dirty="0">
                <a:solidFill>
                  <a:schemeClr val="tx1">
                    <a:lumMod val="50000"/>
                  </a:schemeClr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6" name="Google Shape;446;p17"/>
            <p:cNvCxnSpPr/>
            <p:nvPr/>
          </p:nvCxnSpPr>
          <p:spPr>
            <a:xfrm>
              <a:off x="376231" y="4161935"/>
              <a:ext cx="5244559" cy="0"/>
            </a:xfrm>
            <a:prstGeom prst="straightConnector1">
              <a:avLst/>
            </a:prstGeom>
            <a:noFill/>
            <a:ln w="9525" cap="flat" cmpd="sng">
              <a:solidFill>
                <a:srgbClr val="BEC9E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7" name="Google Shape;447;p17"/>
            <p:cNvSpPr/>
            <p:nvPr/>
          </p:nvSpPr>
          <p:spPr>
            <a:xfrm>
              <a:off x="474567" y="4211482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48" name="Google Shape;448;p17"/>
            <p:cNvSpPr txBox="1"/>
            <p:nvPr/>
          </p:nvSpPr>
          <p:spPr>
            <a:xfrm>
              <a:off x="474567" y="4211482"/>
              <a:ext cx="5681162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Opaque rules and processes</a:t>
              </a:r>
              <a: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  </a:t>
              </a:r>
              <a:b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2400" b="1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Transparent tools, support, best practices</a:t>
              </a:r>
              <a:endParaRPr sz="2400" strike="noStrike" dirty="0">
                <a:solidFill>
                  <a:schemeClr val="tx1">
                    <a:lumMod val="50000"/>
                  </a:schemeClr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9" name="Google Shape;449;p17"/>
            <p:cNvCxnSpPr/>
            <p:nvPr/>
          </p:nvCxnSpPr>
          <p:spPr>
            <a:xfrm>
              <a:off x="376231" y="5202419"/>
              <a:ext cx="5244559" cy="0"/>
            </a:xfrm>
            <a:prstGeom prst="straightConnector1">
              <a:avLst/>
            </a:prstGeom>
            <a:noFill/>
            <a:ln w="9525" cap="flat" cmpd="sng">
              <a:solidFill>
                <a:srgbClr val="BEC9E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450" name="Google Shape;450;p17"/>
          <p:cNvCxnSpPr/>
          <p:nvPr/>
        </p:nvCxnSpPr>
        <p:spPr>
          <a:xfrm>
            <a:off x="5438990" y="1288834"/>
            <a:ext cx="3384024" cy="0"/>
          </a:xfrm>
          <a:prstGeom prst="straightConnector1">
            <a:avLst/>
          </a:prstGeom>
          <a:noFill/>
          <a:ln w="28575" cap="flat" cmpd="sng">
            <a:solidFill>
              <a:srgbClr val="EA777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1" name="Google Shape;451;p17"/>
          <p:cNvCxnSpPr/>
          <p:nvPr/>
        </p:nvCxnSpPr>
        <p:spPr>
          <a:xfrm>
            <a:off x="5491637" y="2330333"/>
            <a:ext cx="3927483" cy="0"/>
          </a:xfrm>
          <a:prstGeom prst="straightConnector1">
            <a:avLst/>
          </a:prstGeom>
          <a:noFill/>
          <a:ln w="28575" cap="flat" cmpd="sng">
            <a:solidFill>
              <a:srgbClr val="EA777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2" name="Google Shape;452;p17"/>
          <p:cNvCxnSpPr/>
          <p:nvPr/>
        </p:nvCxnSpPr>
        <p:spPr>
          <a:xfrm>
            <a:off x="5491637" y="3346882"/>
            <a:ext cx="3901290" cy="0"/>
          </a:xfrm>
          <a:prstGeom prst="straightConnector1">
            <a:avLst/>
          </a:prstGeom>
          <a:noFill/>
          <a:ln w="28575" cap="flat" cmpd="sng">
            <a:solidFill>
              <a:srgbClr val="EA777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3" name="Google Shape;453;p17"/>
          <p:cNvCxnSpPr/>
          <p:nvPr/>
        </p:nvCxnSpPr>
        <p:spPr>
          <a:xfrm>
            <a:off x="5491637" y="4400202"/>
            <a:ext cx="4791084" cy="0"/>
          </a:xfrm>
          <a:prstGeom prst="straightConnector1">
            <a:avLst/>
          </a:prstGeom>
          <a:noFill/>
          <a:ln w="28575" cap="flat" cmpd="sng">
            <a:solidFill>
              <a:srgbClr val="EA777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4" name="Google Shape;454;p17"/>
          <p:cNvCxnSpPr/>
          <p:nvPr/>
        </p:nvCxnSpPr>
        <p:spPr>
          <a:xfrm>
            <a:off x="5533201" y="5455918"/>
            <a:ext cx="3658925" cy="0"/>
          </a:xfrm>
          <a:prstGeom prst="straightConnector1">
            <a:avLst/>
          </a:prstGeom>
          <a:noFill/>
          <a:ln w="28575" cap="flat" cmpd="sng">
            <a:solidFill>
              <a:srgbClr val="EA777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B67ED1D-2721-9256-F5C4-111B0E79FDD1}"/>
              </a:ext>
            </a:extLst>
          </p:cNvPr>
          <p:cNvSpPr txBox="1">
            <a:spLocks/>
          </p:cNvSpPr>
          <p:nvPr/>
        </p:nvSpPr>
        <p:spPr>
          <a:xfrm>
            <a:off x="609600" y="388275"/>
            <a:ext cx="10972800" cy="81135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i="0" kern="1200" cap="all">
                <a:solidFill>
                  <a:srgbClr val="004283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+mj-lt"/>
                <a:ea typeface="Calibri" charset="0"/>
                <a:cs typeface="Calibri" charset="0"/>
              </a:rPr>
              <a:t>What OASIS BRINGS to the table</a:t>
            </a:r>
            <a:br>
              <a:rPr lang="en-US" dirty="0">
                <a:latin typeface="+mj-lt"/>
                <a:ea typeface="Calibri" charset="0"/>
                <a:cs typeface="Calibri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0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8275"/>
            <a:ext cx="10972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95"/>
              </a:spcBef>
            </a:pPr>
            <a:r>
              <a:rPr lang="en-US" dirty="0"/>
              <a:t>Why OASIS</a:t>
            </a:r>
            <a:r>
              <a:rPr lang="en-US" spc="-10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67755" y="1492972"/>
            <a:ext cx="6133925" cy="3556743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NIEM</a:t>
            </a:r>
            <a:r>
              <a:rPr lang="en-US" spc="-7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Open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Project</a:t>
            </a:r>
            <a:r>
              <a:rPr lang="en-US" spc="-7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recognized</a:t>
            </a:r>
            <a:r>
              <a:rPr lang="en-US" spc="-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as</a:t>
            </a:r>
            <a:r>
              <a:rPr lang="en-US" spc="-8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accredited</a:t>
            </a:r>
            <a:r>
              <a:rPr lang="en-US" spc="-6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standard</a:t>
            </a:r>
            <a:r>
              <a:rPr lang="en-US" spc="-6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Improves</a:t>
            </a:r>
            <a:r>
              <a:rPr lang="en-US" spc="-6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International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adoption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Preference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to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accredited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standards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55600" marR="40640" indent="-342900">
              <a:lnSpc>
                <a:spcPct val="100000"/>
              </a:lnSpc>
              <a:spcBef>
                <a:spcPts val="570"/>
              </a:spcBef>
              <a:buClr>
                <a:srgbClr val="1F487C"/>
              </a:buClr>
              <a:buChar char="•"/>
              <a:tabLst>
                <a:tab pos="355600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Increased</a:t>
            </a:r>
            <a:r>
              <a:rPr lang="en-US" spc="-6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scalability</a:t>
            </a:r>
            <a:r>
              <a:rPr lang="en-US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and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keeps</a:t>
            </a:r>
            <a:r>
              <a:rPr lang="en-US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pace</a:t>
            </a:r>
            <a:r>
              <a:rPr lang="en-US" spc="-6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with</a:t>
            </a:r>
            <a:r>
              <a:rPr lang="en-US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speed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lang="en-US" spc="-8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innovations</a:t>
            </a:r>
            <a:r>
              <a:rPr lang="en-US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</a:t>
            </a:r>
            <a:r>
              <a:rPr lang="en-US" spc="-6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data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technologies</a:t>
            </a:r>
            <a:r>
              <a:rPr lang="en-US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and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standardization</a:t>
            </a:r>
            <a:r>
              <a:rPr lang="en-US" spc="-6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to</a:t>
            </a:r>
            <a:r>
              <a:rPr lang="en-US" spc="-8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accelerate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adoption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and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public-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private exchange/interoperability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9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Sustainable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Aligns</a:t>
            </a:r>
            <a:r>
              <a:rPr lang="en-US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with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Government</a:t>
            </a:r>
            <a:r>
              <a:rPr lang="en-US" spc="-9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Policy/Process/Procedure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  <a:tab pos="570420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Open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Standard</a:t>
            </a:r>
            <a:r>
              <a:rPr lang="en-US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removes</a:t>
            </a:r>
            <a:r>
              <a:rPr lang="en-US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barriers</a:t>
            </a:r>
            <a:r>
              <a:rPr lang="en-US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–</a:t>
            </a:r>
            <a:r>
              <a:rPr lang="en-US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industry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hesitation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to</a:t>
            </a:r>
            <a:r>
              <a:rPr lang="en-US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participate,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conflict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lang="en-US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interest concern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983D8-F053-F947-5820-76AA45D3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" y="1595687"/>
            <a:ext cx="3898900" cy="3898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9D6300-7CE4-901B-E4A1-DB3C835D49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48272" y="3113018"/>
            <a:ext cx="7034128" cy="254425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8275"/>
            <a:ext cx="10972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95"/>
              </a:spcBef>
            </a:pPr>
            <a:r>
              <a:rPr lang="en-US" spc="-10" dirty="0"/>
              <a:t>NIEM in the 21</a:t>
            </a:r>
            <a:r>
              <a:rPr lang="en-US" spc="-10" baseline="30000" dirty="0"/>
              <a:t>st</a:t>
            </a:r>
            <a:r>
              <a:rPr lang="en-US" spc="-10" dirty="0"/>
              <a:t> century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62560" y="1558489"/>
            <a:ext cx="5529239" cy="325409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sz="1800" dirty="0"/>
              <a:t>NIEM</a:t>
            </a:r>
            <a:r>
              <a:rPr sz="1800" spc="-50" dirty="0"/>
              <a:t> </a:t>
            </a:r>
            <a:r>
              <a:rPr sz="1800" dirty="0"/>
              <a:t>has</a:t>
            </a:r>
            <a:r>
              <a:rPr sz="1800" spc="-55" dirty="0"/>
              <a:t> </a:t>
            </a:r>
            <a:r>
              <a:rPr sz="1800" dirty="0"/>
              <a:t>always</a:t>
            </a:r>
            <a:r>
              <a:rPr sz="1800" spc="-25" dirty="0"/>
              <a:t> </a:t>
            </a:r>
            <a:r>
              <a:rPr sz="1800" dirty="0"/>
              <a:t>used</a:t>
            </a:r>
            <a:r>
              <a:rPr sz="1800" spc="-45" dirty="0"/>
              <a:t> </a:t>
            </a:r>
            <a:r>
              <a:rPr sz="1800" dirty="0"/>
              <a:t>XML</a:t>
            </a:r>
            <a:r>
              <a:rPr sz="1800" spc="-125" dirty="0"/>
              <a:t> </a:t>
            </a:r>
            <a:r>
              <a:rPr sz="1800" dirty="0"/>
              <a:t>Schema</a:t>
            </a:r>
            <a:r>
              <a:rPr sz="1800" spc="-50" dirty="0"/>
              <a:t> </a:t>
            </a:r>
            <a:r>
              <a:rPr sz="1800" dirty="0"/>
              <a:t>as</a:t>
            </a:r>
            <a:r>
              <a:rPr sz="1800" spc="-50" dirty="0"/>
              <a:t> </a:t>
            </a:r>
            <a:r>
              <a:rPr sz="1800" dirty="0"/>
              <a:t>its</a:t>
            </a:r>
            <a:r>
              <a:rPr sz="1800" spc="-55" dirty="0"/>
              <a:t> </a:t>
            </a:r>
            <a:r>
              <a:rPr sz="1800" dirty="0"/>
              <a:t>data</a:t>
            </a:r>
            <a:r>
              <a:rPr sz="1800" spc="-50" dirty="0"/>
              <a:t> </a:t>
            </a:r>
            <a:r>
              <a:rPr sz="1800" dirty="0"/>
              <a:t>modeling</a:t>
            </a:r>
            <a:r>
              <a:rPr sz="1800" spc="-20" dirty="0"/>
              <a:t> </a:t>
            </a:r>
            <a:r>
              <a:rPr sz="1800" spc="-10" dirty="0"/>
              <a:t>language</a:t>
            </a:r>
          </a:p>
          <a:p>
            <a:pPr marL="756285" marR="419734" lvl="1" indent="-287020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Model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semantics</a:t>
            </a:r>
            <a:r>
              <a:rPr sz="1600" spc="-5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formally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defined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via</a:t>
            </a:r>
            <a:r>
              <a:rPr sz="1600" spc="-2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mappings</a:t>
            </a:r>
            <a:r>
              <a:rPr sz="1600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to</a:t>
            </a:r>
            <a:r>
              <a:rPr sz="1600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Resource</a:t>
            </a:r>
            <a:r>
              <a:rPr sz="1600" spc="-5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Description</a:t>
            </a:r>
            <a:r>
              <a:rPr sz="1600" spc="-6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4052"/>
                </a:solidFill>
                <a:latin typeface="Arial"/>
                <a:cs typeface="Arial"/>
              </a:rPr>
              <a:t>Framework (RDF)</a:t>
            </a:r>
            <a:endParaRPr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Mappings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defined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in</a:t>
            </a:r>
            <a:r>
              <a:rPr sz="1600" spc="-2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the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Naming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and</a:t>
            </a:r>
            <a:r>
              <a:rPr sz="16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Design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4052"/>
                </a:solidFill>
                <a:latin typeface="Arial"/>
                <a:cs typeface="Arial"/>
              </a:rPr>
              <a:t>Rules</a:t>
            </a:r>
            <a:endParaRPr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Convenient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for</a:t>
            </a:r>
            <a:r>
              <a:rPr sz="1600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designers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and</a:t>
            </a:r>
            <a:r>
              <a:rPr sz="16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developers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implementing</a:t>
            </a:r>
            <a:r>
              <a:rPr sz="1600" spc="-2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XML-based</a:t>
            </a:r>
            <a:r>
              <a:rPr sz="1600" spc="-5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data</a:t>
            </a:r>
            <a:r>
              <a:rPr sz="16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4052"/>
                </a:solidFill>
                <a:latin typeface="Arial"/>
                <a:cs typeface="Arial"/>
              </a:rPr>
              <a:t>exchange</a:t>
            </a:r>
            <a:endParaRPr lang="en-US" sz="1600" spc="-10" dirty="0">
              <a:solidFill>
                <a:srgbClr val="334052"/>
              </a:solidFill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70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NIEM</a:t>
            </a:r>
            <a:r>
              <a:rPr lang="en-US" sz="1800" spc="-6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now</a:t>
            </a:r>
            <a:r>
              <a:rPr lang="en-US" sz="1800" spc="-5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supports</a:t>
            </a:r>
            <a:r>
              <a:rPr lang="en-US" sz="1800" spc="-6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developers</a:t>
            </a:r>
            <a:r>
              <a:rPr lang="en-US" sz="1800" spc="-3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who</a:t>
            </a:r>
            <a:r>
              <a:rPr lang="en-US" sz="1800" spc="-5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aren’t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using</a:t>
            </a:r>
            <a:r>
              <a:rPr lang="en-US" sz="1800" spc="-5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spc="-25" dirty="0">
                <a:solidFill>
                  <a:schemeClr val="bg2">
                    <a:lumMod val="10000"/>
                  </a:schemeClr>
                </a:solidFill>
              </a:rPr>
              <a:t>XML</a:t>
            </a: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XML</a:t>
            </a:r>
            <a:r>
              <a:rPr lang="en-US" sz="1600" spc="-10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Schema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is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not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convenient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for</a:t>
            </a:r>
            <a:r>
              <a:rPr lang="en-US" sz="1600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them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56235" indent="-286385">
              <a:spcBef>
                <a:spcPts val="484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endParaRPr lang="en-US" sz="12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53E47-AD5F-503E-2548-709E022EA04E}"/>
              </a:ext>
            </a:extLst>
          </p:cNvPr>
          <p:cNvSpPr txBox="1"/>
          <p:nvPr/>
        </p:nvSpPr>
        <p:spPr>
          <a:xfrm>
            <a:off x="375920" y="949072"/>
            <a:ext cx="5315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10000"/>
                  </a:schemeClr>
                </a:solidFill>
              </a:rPr>
              <a:t>Common Model Format (CMF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3EDDD-2B77-5C10-749A-A322EC20BE2E}"/>
              </a:ext>
            </a:extLst>
          </p:cNvPr>
          <p:cNvSpPr txBox="1"/>
          <p:nvPr/>
        </p:nvSpPr>
        <p:spPr>
          <a:xfrm>
            <a:off x="6096000" y="1568999"/>
            <a:ext cx="5293360" cy="2036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70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en-US" sz="1800" spc="-4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NIEM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6,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en-US" sz="1800" spc="-2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created</a:t>
            </a:r>
            <a:r>
              <a:rPr lang="en-US" sz="1800" spc="-3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NIEM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metamodel</a:t>
            </a:r>
            <a:r>
              <a:rPr lang="en-US" sz="1800" spc="-3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en-US" sz="1800" spc="-3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Common</a:t>
            </a:r>
            <a:r>
              <a:rPr lang="en-US" sz="1800" spc="-3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en-US" sz="1800" spc="-3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spc="-10" dirty="0">
                <a:solidFill>
                  <a:schemeClr val="bg2">
                    <a:lumMod val="10000"/>
                  </a:schemeClr>
                </a:solidFill>
              </a:rPr>
              <a:t>Format</a:t>
            </a:r>
          </a:p>
          <a:p>
            <a:pPr marL="756285" lvl="1" indent="-286385">
              <a:lnSpc>
                <a:spcPct val="100000"/>
              </a:lnSpc>
              <a:spcBef>
                <a:spcPts val="489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Metamodel:</a:t>
            </a:r>
            <a:r>
              <a:rPr lang="en-US" sz="1600" spc="3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1600" spc="-1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conceptual</a:t>
            </a:r>
            <a:r>
              <a:rPr lang="en-US" sz="1600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data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model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for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the</a:t>
            </a:r>
            <a:r>
              <a:rPr lang="en-US" sz="1600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things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we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want</a:t>
            </a:r>
            <a:r>
              <a:rPr lang="en-US" sz="1600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to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know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about</a:t>
            </a:r>
            <a:r>
              <a:rPr lang="en-US" sz="1600" spc="-4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data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models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CMF:</a:t>
            </a:r>
            <a:r>
              <a:rPr lang="en-US" sz="1600" spc="4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1600" spc="-1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NIEM-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based</a:t>
            </a:r>
            <a:r>
              <a:rPr lang="en-US" sz="1600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implementation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the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metamodel…</a:t>
            </a:r>
            <a:r>
              <a:rPr lang="en-US" sz="1600" spc="-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Just</a:t>
            </a:r>
            <a:r>
              <a:rPr lang="en-US" sz="1600" spc="-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like</a:t>
            </a:r>
            <a:r>
              <a:rPr lang="en-US" sz="16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any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IEPD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JIS PP Template w New Logo  -  Read-Only" id="{5C0BF32B-0236-47CF-B896-E85D3B4508FD}" vid="{FDB5C934-3DD7-49A0-86BA-66EA0CFE88CE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JIS PP Template w New Logo  -  Read-Only" id="{5C0BF32B-0236-47CF-B896-E85D3B4508FD}" vid="{D5C2340F-7D20-4D4B-A940-D0BBC177BEA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de9faa6-9fe1-49b3-9a08-227a296b54a6}" enabled="1" method="Privileged" siteId="{d5fe813e-0caa-432a-b2ac-d555aa91bd1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IJIS PowerPoint Template</Template>
  <TotalTime>41</TotalTime>
  <Words>995</Words>
  <Application>Microsoft Office PowerPoint</Application>
  <PresentationFormat>Widescreen</PresentationFormat>
  <Paragraphs>173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Noto Sans Symbols</vt:lpstr>
      <vt:lpstr>Tw Cen MT</vt:lpstr>
      <vt:lpstr>Wingdings</vt:lpstr>
      <vt:lpstr>Wingdings 2</vt:lpstr>
      <vt:lpstr>1_Office Theme</vt:lpstr>
      <vt:lpstr>2_Office Theme</vt:lpstr>
      <vt:lpstr>Introduction to the “new” NIEM Open Project </vt:lpstr>
      <vt:lpstr>Webinar Agenda</vt:lpstr>
      <vt:lpstr>Introduction to the new NIEMOpen</vt:lpstr>
      <vt:lpstr>DOMAINS </vt:lpstr>
      <vt:lpstr>NIEMOpen Current Sponsors</vt:lpstr>
      <vt:lpstr>What can an Open Project do? </vt:lpstr>
      <vt:lpstr>What you get  (and don’t get)  with Open Projects</vt:lpstr>
      <vt:lpstr>Why OASIS?</vt:lpstr>
      <vt:lpstr>NIEM in the 21st century</vt:lpstr>
      <vt:lpstr>Leaning forward into the future</vt:lpstr>
      <vt:lpstr> NIEMOpen Future </vt:lpstr>
      <vt:lpstr>The NIEMOPEN Future</vt:lpstr>
      <vt:lpstr>ROI of Open Standard Investment</vt:lpstr>
      <vt:lpstr>Conclusion</vt:lpstr>
      <vt:lpstr>Resources/CONTACT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Sullivan, Stephen M CTR JS J6 (USA)</dc:creator>
  <cp:lastModifiedBy>Sullivan, Stephen [USA]</cp:lastModifiedBy>
  <cp:revision>2</cp:revision>
  <dcterms:created xsi:type="dcterms:W3CDTF">2025-05-16T14:49:18Z</dcterms:created>
  <dcterms:modified xsi:type="dcterms:W3CDTF">2025-05-20T18:23:59Z</dcterms:modified>
</cp:coreProperties>
</file>